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76" r:id="rId2"/>
    <p:sldId id="257" r:id="rId3"/>
    <p:sldId id="264" r:id="rId4"/>
    <p:sldId id="265" r:id="rId5"/>
    <p:sldId id="258" r:id="rId6"/>
    <p:sldId id="263" r:id="rId7"/>
    <p:sldId id="269" r:id="rId8"/>
    <p:sldId id="270" r:id="rId9"/>
    <p:sldId id="273" r:id="rId10"/>
    <p:sldId id="274" r:id="rId11"/>
    <p:sldId id="282" r:id="rId12"/>
    <p:sldId id="260" r:id="rId13"/>
    <p:sldId id="259" r:id="rId14"/>
    <p:sldId id="277" r:id="rId15"/>
    <p:sldId id="281" r:id="rId16"/>
    <p:sldId id="283" r:id="rId17"/>
    <p:sldId id="284" r:id="rId18"/>
    <p:sldId id="28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6" autoAdjust="0"/>
  </p:normalViewPr>
  <p:slideViewPr>
    <p:cSldViewPr>
      <p:cViewPr>
        <p:scale>
          <a:sx n="90" d="100"/>
          <a:sy n="90" d="100"/>
        </p:scale>
        <p:origin x="-139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309.39999999999998</c:v>
                </c:pt>
                <c:pt idx="1">
                  <c:v>100</c:v>
                </c:pt>
                <c:pt idx="2" formatCode="General">
                  <c:v>5002.6000000000004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353.1</c:v>
                </c:pt>
                <c:pt idx="1">
                  <c:v>100.2</c:v>
                </c:pt>
                <c:pt idx="2">
                  <c:v>5002.6000000000004</c:v>
                </c:pt>
              </c:numCache>
            </c:numRef>
          </c:val>
        </c:ser>
        <c:dLbls>
          <c:showVal val="1"/>
        </c:dLbls>
        <c:shape val="box"/>
        <c:axId val="126235008"/>
        <c:axId val="141075200"/>
        <c:axId val="141048896"/>
      </c:bar3DChart>
      <c:catAx>
        <c:axId val="126235008"/>
        <c:scaling>
          <c:orientation val="minMax"/>
        </c:scaling>
        <c:axPos val="b"/>
        <c:majorTickMark val="none"/>
        <c:tickLblPos val="nextTo"/>
        <c:crossAx val="141075200"/>
        <c:crosses val="autoZero"/>
        <c:auto val="1"/>
        <c:lblAlgn val="ctr"/>
        <c:lblOffset val="100"/>
      </c:catAx>
      <c:valAx>
        <c:axId val="14107520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26235008"/>
        <c:crosses val="autoZero"/>
        <c:crossBetween val="between"/>
      </c:valAx>
      <c:serAx>
        <c:axId val="141048896"/>
        <c:scaling>
          <c:orientation val="minMax"/>
        </c:scaling>
        <c:delete val="1"/>
        <c:axPos val="b"/>
        <c:tickLblPos val="none"/>
        <c:crossAx val="141075200"/>
        <c:crosses val="autoZero"/>
      </c:ser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365428671608648E-3"/>
          <c:y val="6.513554049550048E-2"/>
          <c:w val="0.6578245196051874"/>
          <c:h val="0.865945820834722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explosion val="70"/>
          </c:dPt>
          <c:dPt>
            <c:idx val="2"/>
            <c:explosion val="33"/>
          </c:dPt>
          <c:dPt>
            <c:idx val="3"/>
            <c:explosion val="0"/>
          </c:dPt>
          <c:dLbls>
            <c:dLbl>
              <c:idx val="0"/>
              <c:layout>
                <c:manualLayout>
                  <c:x val="-3.3599402224078062E-2"/>
                  <c:y val="-2.64846498537199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3.9090254488722415E-2"/>
                  <c:y val="-3.57084531100279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17,7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1.5164691903443459E-3"/>
                  <c:y val="4.75674925008332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155,1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2.3867333931946469E-2"/>
                  <c:y val="-3.6640188127245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132,4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>
                <c:manualLayout>
                  <c:x val="2.7979680641981201E-2"/>
                  <c:y val="-4.38043921045809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showVal val="1"/>
            <c:showPercent val="1"/>
            <c:separator>
</c:separator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 с физических лиц</c:v>
                </c:pt>
                <c:pt idx="3">
                  <c:v>земельный налог с организаций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47.9</c:v>
                </c:pt>
                <c:pt idx="1">
                  <c:v>17.7</c:v>
                </c:pt>
                <c:pt idx="2">
                  <c:v>155.1</c:v>
                </c:pt>
                <c:pt idx="3">
                  <c:v>132.4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 с физических лиц</c:v>
                </c:pt>
                <c:pt idx="3">
                  <c:v>земельный налог с организаций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13.6</c:v>
                </c:pt>
                <c:pt idx="1">
                  <c:v>5</c:v>
                </c:pt>
                <c:pt idx="2">
                  <c:v>43.9</c:v>
                </c:pt>
                <c:pt idx="3">
                  <c:v>37.5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59341190654163"/>
          <c:y val="5.3325449593919765E-2"/>
          <c:w val="0.3122479041245762"/>
          <c:h val="0.9055260526608156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149481314835646"/>
          <c:w val="0.62714808616746864"/>
          <c:h val="0.824431112777569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100,2</a:t>
                    </a:r>
                    <a:endParaRPr lang="ru-RU" dirty="0" smtClean="0"/>
                  </a:p>
                  <a:p>
                    <a:r>
                      <a:rPr lang="ru-RU" dirty="0" smtClean="0"/>
                      <a:t>100,0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3.9090254488722415E-2"/>
                  <c:y val="-3.5708453110027912E-2"/>
                </c:manualLayout>
              </c:layout>
              <c:showVal val="1"/>
              <c:showPercent val="1"/>
              <c:separator>
</c:separator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/>
                      <a:t>
</a:t>
                    </a:r>
                    <a:r>
                      <a:rPr lang="en-US" smtClean="0"/>
                      <a:t>3</a:t>
                    </a:r>
                    <a:r>
                      <a:rPr lang="ru-RU" smtClean="0"/>
                      <a:t>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>
                <c:manualLayout>
                  <c:x val="5.7472914319241439E-2"/>
                  <c:y val="-7.5531808523934499E-2"/>
                </c:manualLayout>
              </c:layout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5.5133444898557904E-3"/>
                  <c:y val="-3.6749572970045545E-2"/>
                </c:manualLayout>
              </c:layout>
              <c:showVal val="1"/>
              <c:showPercent val="1"/>
              <c:separator>
</c:separator>
            </c:dLbl>
            <c:showVal val="1"/>
            <c:showPercent val="1"/>
            <c:separator>
</c:separator>
          </c:dLbls>
          <c:cat>
            <c:strRef>
              <c:f>Лист1!$A$2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257473024205311"/>
          <c:y val="2.8063205126335585E-2"/>
          <c:w val="0.33182341790609537"/>
          <c:h val="0.9719367948736644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3"/>
            <c:explosion val="2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3695,3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73,9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
</c:separator>
            </c:dLbl>
            <c:dLbl>
              <c:idx val="1"/>
              <c:layout>
                <c:manualLayout>
                  <c:x val="3.0864197530864209E-3"/>
                  <c:y val="-1.56729110849803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261,5</a:t>
                    </a:r>
                    <a:endParaRPr lang="ru-RU" dirty="0"/>
                  </a:p>
                  <a:p>
                    <a:r>
                      <a:rPr lang="ru-RU" dirty="0" smtClean="0"/>
                      <a:t>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
</c:separator>
            </c:dLbl>
            <c:dLbl>
              <c:idx val="2"/>
              <c:layout>
                <c:manualLayout>
                  <c:x val="1.7631476620977948E-3"/>
                  <c:y val="-0.137944154193075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101,0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
</c:separator>
            </c:dLbl>
            <c:dLbl>
              <c:idx val="3"/>
              <c:layout>
                <c:manualLayout>
                  <c:x val="4.3354172742296096E-2"/>
                  <c:y val="-1.56976572052527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944,8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
</c:separator>
            </c:dLbl>
            <c:showPercent val="1"/>
            <c:separator>
</c:separator>
          </c:dLbls>
          <c:cat>
            <c:strRef>
              <c:f>Лист1!$A$2:$A$5</c:f>
              <c:strCache>
                <c:ptCount val="4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3695.3</c:v>
                </c:pt>
                <c:pt idx="1">
                  <c:v>261.5</c:v>
                </c:pt>
                <c:pt idx="2">
                  <c:v>101</c:v>
                </c:pt>
                <c:pt idx="3">
                  <c:v>944.8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73.867588853796022</c:v>
                </c:pt>
                <c:pt idx="1">
                  <c:v>5.2272818134570018</c:v>
                </c:pt>
                <c:pt idx="2">
                  <c:v>2.0189501459241193</c:v>
                </c:pt>
                <c:pt idx="3">
                  <c:v>18.886179186822851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849049771556337"/>
          <c:y val="0.17630572240774448"/>
          <c:w val="0.30583576358510756"/>
          <c:h val="0.6137161558139460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0.30717651742399038"/>
          <c:y val="2.4382823077055946E-2"/>
          <c:w val="0.62463626726660004"/>
          <c:h val="0.896395754529598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- 1882,9 тыс. руб.</c:v>
                </c:pt>
                <c:pt idx="1">
                  <c:v>Национальная оборона -101,0тыс. руб.</c:v>
                </c:pt>
                <c:pt idx="2">
                  <c:v>Национальная безопасность и правоохранительная деятельность - 40,0 тыс. руб.</c:v>
                </c:pt>
                <c:pt idx="3">
                  <c:v>Национальная экономика - 616,8 тыс. руб.</c:v>
                </c:pt>
                <c:pt idx="4">
                  <c:v>Жилищно-коммунальное хозяйство - 731,4 тыс. руб.</c:v>
                </c:pt>
                <c:pt idx="5">
                  <c:v>Образование - 0,0 тыс. руб.</c:v>
                </c:pt>
                <c:pt idx="6">
                  <c:v>Культура и кинематография - 1823,8 тыс. руб.</c:v>
                </c:pt>
                <c:pt idx="7">
                  <c:v>Социальная политика - 115,0 тыс. руб.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1882.9</c:v>
                </c:pt>
                <c:pt idx="1">
                  <c:v>101</c:v>
                </c:pt>
                <c:pt idx="2">
                  <c:v>40</c:v>
                </c:pt>
                <c:pt idx="3">
                  <c:v>616.79999999999995</c:v>
                </c:pt>
                <c:pt idx="4">
                  <c:v>731.4</c:v>
                </c:pt>
                <c:pt idx="5">
                  <c:v>0</c:v>
                </c:pt>
                <c:pt idx="6" formatCode="General">
                  <c:v>1823.8</c:v>
                </c:pt>
                <c:pt idx="7">
                  <c:v>115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1.6162208828648664E-2"/>
          <c:y val="4.0260949693614455E-2"/>
          <c:w val="0.97501932655630863"/>
          <c:h val="0.9471004663207939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муниципальных программ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Благоустройство Мугреево-Никольского сельского поселения </c:v>
                </c:pt>
                <c:pt idx="1">
                  <c:v>Развитие культуры в Мугреево-Никольском сельском поселении</c:v>
                </c:pt>
                <c:pt idx="2">
                  <c:v>Обеспечение пожарной безопасности Мугреево-Никольского  сельского поселения Южского муниципального района</c:v>
                </c:pt>
                <c:pt idx="3">
                  <c:v>Развитие  местного самоуправления в Мугреево-Никольском сельском поселении</c:v>
                </c:pt>
                <c:pt idx="4">
                  <c:v>Военно-патриотическое воспитание несовершеннолетних и молодежи Мугреево-Никольского сельского поселения </c:v>
                </c:pt>
                <c:pt idx="5">
                  <c:v>Развитие малого и среднего предпринимательства на территории Мугреево-Никольского сельского поселения</c:v>
                </c:pt>
                <c:pt idx="6">
                  <c:v>Энергоэффективность и энергосбережение</c:v>
                </c:pt>
                <c:pt idx="7">
                  <c:v>Содержание  и ремонт  автомобильных дорог общего пользования Мугреево-Никольского  сельского поселения Южского муниципального района на 2021-2023годы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530.5</c:v>
                </c:pt>
                <c:pt idx="1">
                  <c:v>1862.5</c:v>
                </c:pt>
                <c:pt idx="2">
                  <c:v>50</c:v>
                </c:pt>
                <c:pt idx="3">
                  <c:v>1802.2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616.79999999999995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Благоустройство Мугреево-Никольского сельского поселения </c:v>
                </c:pt>
                <c:pt idx="1">
                  <c:v>Развитие культуры в Мугреево-Никольском сельском поселении</c:v>
                </c:pt>
                <c:pt idx="2">
                  <c:v>Обеспечение пожарной безопасности Мугреево-Никольского  сельского поселения Южского муниципального района</c:v>
                </c:pt>
                <c:pt idx="3">
                  <c:v>Развитие  местного самоуправления в Мугреево-Никольском сельском поселении</c:v>
                </c:pt>
                <c:pt idx="4">
                  <c:v>Военно-патриотическое воспитание несовершеннолетних и молодежи Мугреево-Никольского сельского поселения </c:v>
                </c:pt>
                <c:pt idx="5">
                  <c:v>Развитие малого и среднего предпринимательства на территории Мугреево-Никольского сельского поселения</c:v>
                </c:pt>
                <c:pt idx="6">
                  <c:v>Энергоэффективность и энергосбережение</c:v>
                </c:pt>
                <c:pt idx="7">
                  <c:v>Содержание  и ремонт  автомобильных дорог общего пользования Мугреево-Никольского  сельского поселения Южского муниципального района на 2021-2023годы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404.7</c:v>
                </c:pt>
                <c:pt idx="1">
                  <c:v>1823.8</c:v>
                </c:pt>
                <c:pt idx="2">
                  <c:v>40</c:v>
                </c:pt>
                <c:pt idx="3">
                  <c:v>1730.8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616.79999999999995</c:v>
                </c:pt>
              </c:numCache>
            </c:numRef>
          </c:val>
        </c:ser>
        <c:dLbls>
          <c:showVal val="1"/>
        </c:dLbls>
        <c:overlap val="-25"/>
        <c:axId val="156662784"/>
        <c:axId val="156680960"/>
      </c:barChart>
      <c:catAx>
        <c:axId val="1566627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56680960"/>
        <c:crosses val="autoZero"/>
        <c:auto val="1"/>
        <c:lblAlgn val="ctr"/>
        <c:lblOffset val="100"/>
      </c:catAx>
      <c:valAx>
        <c:axId val="156680960"/>
        <c:scaling>
          <c:orientation val="minMax"/>
        </c:scaling>
        <c:delete val="1"/>
        <c:axPos val="b"/>
        <c:numFmt formatCode="0.0" sourceLinked="1"/>
        <c:majorTickMark val="none"/>
        <c:tickLblPos val="none"/>
        <c:crossAx val="15666278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F328-7736-426B-BB53-87DFD5C05742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09338-F126-49E4-AA80-A25AC3A7C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983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2F762C-D624-404E-8FD7-95D0E5FB2B59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E524C3-0659-4B98-BCE0-E67D9DFDD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решению Совета Мугреево-Никольского сельского поселения №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30.05.2023г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 утверждении отчёта об исполнении бюджета Мугреево-Никольского сельского поселения за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год»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с.Мугреево-Никольское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4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999739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47660796"/>
              </p:ext>
            </p:extLst>
          </p:nvPr>
        </p:nvGraphicFramePr>
        <p:xfrm>
          <a:off x="323528" y="1124744"/>
          <a:ext cx="8640960" cy="34137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4723"/>
                <a:gridCol w="1851634"/>
                <a:gridCol w="1697331"/>
                <a:gridCol w="1157272"/>
              </a:tblGrid>
              <a:tr h="489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Утверждено </a:t>
                      </a:r>
                      <a:endParaRPr lang="ru-RU" sz="12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Исполнено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% исполнения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1 01 00000 00 0000 000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41750,00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47881,26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5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1 06 00000 00 0000 000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267650,00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305273,94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1 11 00000 00 0000 000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100151,06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2 02 00000 00 0000 000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5002629,98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5 024 826,06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5412029,98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5455936,24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14290"/>
            <a:ext cx="8892480" cy="838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за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по 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доходам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/>
              <a:t>                                         </a:t>
            </a:r>
            <a:r>
              <a:rPr lang="ru-RU" sz="2000" b="1" i="1" dirty="0" smtClean="0"/>
              <a:t>(руб.)</a:t>
            </a:r>
            <a:endParaRPr lang="ru-RU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68155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6723299"/>
              </p:ext>
            </p:extLst>
          </p:nvPr>
        </p:nvGraphicFramePr>
        <p:xfrm>
          <a:off x="323528" y="152940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бюджетных ассигнований по разделам бюджетной классификации расходов бюджета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7543139"/>
              </p:ext>
            </p:extLst>
          </p:nvPr>
        </p:nvGraphicFramePr>
        <p:xfrm>
          <a:off x="323528" y="980727"/>
          <a:ext cx="8640960" cy="57967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4723"/>
                <a:gridCol w="1681901"/>
                <a:gridCol w="1584176"/>
                <a:gridCol w="1440160"/>
              </a:tblGrid>
              <a:tr h="731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Наименование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Утверждено </a:t>
                      </a: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Исполнено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% исполнения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000 0100 0000000000 000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БЩЕГОСУДАРСТВЕННЫЕ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2034715,51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1882851,18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000 0200 0000000000 000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42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000 0300 0000000000 000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40 000,00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000 0400 0000000000 000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617818,56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616818,56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000 0500 0000000000 000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857227,33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731409,58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20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000 0700 0000000000 000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000 0800 0000000000 000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, КИНЕМАТОГРАФИЯ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1862499,00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1823784,62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000 1000 0000000000 000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115 020,00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115 020,00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5639280,40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5310883,94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14290"/>
            <a:ext cx="8892480" cy="838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за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по отраслям </a:t>
            </a:r>
            <a:r>
              <a:rPr lang="ru-RU" sz="3200" b="1" i="1" dirty="0" smtClean="0"/>
              <a:t>                                         </a:t>
            </a:r>
            <a:r>
              <a:rPr lang="ru-RU" sz="2000" b="1" i="1" dirty="0" smtClean="0"/>
              <a:t>(руб.)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757045170"/>
              </p:ext>
            </p:extLst>
          </p:nvPr>
        </p:nvGraphicFramePr>
        <p:xfrm>
          <a:off x="107504" y="0"/>
          <a:ext cx="7920880" cy="682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3476860"/>
              </p:ext>
            </p:extLst>
          </p:nvPr>
        </p:nvGraphicFramePr>
        <p:xfrm>
          <a:off x="323528" y="1772816"/>
          <a:ext cx="8568954" cy="3816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9"/>
                <a:gridCol w="1440160"/>
                <a:gridCol w="1656184"/>
                <a:gridCol w="1584176"/>
                <a:gridCol w="1296145"/>
              </a:tblGrid>
              <a:tr h="93104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Целевая статья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14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latin typeface="Times New Roman"/>
                        </a:rPr>
                        <a:t>Муниципальная программа Мугреево-Никольского сельского поселения "Развитие  местного самоуправления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01 0 00 00000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1 802 200,00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1 730 814,54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96,04</a:t>
                      </a:r>
                    </a:p>
                  </a:txBody>
                  <a:tcPr marL="9525" marR="9525" marT="9525" marB="0" anchor="ctr"/>
                </a:tc>
              </a:tr>
              <a:tr h="14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"Обеспечение деятельности администрации Мугреево-Никольского сельского поселения и развитие муниципальной службы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>
                          <a:latin typeface="Times New Roman"/>
                        </a:rPr>
                        <a:t>01 1 00 00000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1 762 200,00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1 700 414,54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исполнении расходов бюджета Мугреево-Никольского сельского поселения по муниципальным программам и непрограммным направлениям деятельности за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06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588332"/>
              </p:ext>
            </p:extLst>
          </p:nvPr>
        </p:nvGraphicFramePr>
        <p:xfrm>
          <a:off x="323527" y="188639"/>
          <a:ext cx="8568954" cy="68659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5"/>
                <a:gridCol w="1296144"/>
                <a:gridCol w="1656184"/>
                <a:gridCol w="1584176"/>
                <a:gridCol w="1296145"/>
              </a:tblGrid>
              <a:tr h="5042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Целевая статья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9639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"Укрепление материально-технической базы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01 2 00 00000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76,00</a:t>
                      </a:r>
                    </a:p>
                  </a:txBody>
                  <a:tcPr marL="9525" marR="9525" marT="9525" marB="0" anchor="ctr"/>
                </a:tc>
              </a:tr>
              <a:tr h="9639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Мугреево-Никольского сельского поселения "Энергоэффективность и энергосбережение 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02 0 00 0000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533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"Энергосбережение и повышение энергетической эффективности в муниципальных учреждениях"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02 1 00 00000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1548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Мугреево-Никольского сельского поселения "Обеспечение пожарной безопасности Мугреево-Никольского  сельского поселения Южского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04 0 00 00000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</a:tr>
              <a:tr h="7729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"Обеспечение безопасности населения и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04 1 00 00000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</a:tr>
              <a:tr h="15954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 dirty="0">
                          <a:latin typeface="Times New Roman"/>
                        </a:rPr>
                        <a:t>Муниципальная программа "Содержание  и ремонт  автомобильных дорог общего пользования Мугреево-Никольского  сельского поселения Южского муниципального района на 2022-2024 годы"</a:t>
                      </a:r>
                      <a:br>
                        <a:rPr lang="ru-RU" sz="1300" b="1" i="0" u="none" strike="noStrike" dirty="0">
                          <a:latin typeface="Times New Roman"/>
                        </a:rPr>
                      </a:b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05 0 00 00000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616 818,56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616 818,56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681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1114339"/>
              </p:ext>
            </p:extLst>
          </p:nvPr>
        </p:nvGraphicFramePr>
        <p:xfrm>
          <a:off x="323529" y="332657"/>
          <a:ext cx="8568952" cy="63556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/>
                <a:gridCol w="1440160"/>
                <a:gridCol w="1656184"/>
                <a:gridCol w="1584175"/>
                <a:gridCol w="1296145"/>
              </a:tblGrid>
              <a:tr h="6850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Целевая статья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>
                          <a:latin typeface="Times New Roman"/>
                        </a:rPr>
                        <a:t>Подпрограмма "Содержание дорог местного значения и инженерных сооружений на них"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05 1 00 00000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616 818,56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616 818,56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Мугреево-Никольского сельского поселения "Развитие малого и среднего предпринимательства на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06 0 00 00000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111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"Создание условий для развития малого и среднего предпринимательства"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06 1 00 00000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1453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"Военно-патриотическое воспитание несовершеннолетних и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07 0 00 00000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768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"Патриотическое воспитание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07 1 00 00000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077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Мугреево-Никольского сельского поселения "Благоустройство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/>
                        </a:rPr>
                        <a:t>08 0 00 00000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530 500,00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404 682,25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45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60648"/>
          <a:ext cx="8568952" cy="45365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288"/>
                <a:gridCol w="1440160"/>
                <a:gridCol w="1656184"/>
                <a:gridCol w="1584175"/>
                <a:gridCol w="1296145"/>
              </a:tblGrid>
              <a:tr h="6850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Целевая статья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(руб.)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6111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"Благоустройство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08 1 00 00000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530 500,00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404 682,25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76,28</a:t>
                      </a:r>
                    </a:p>
                  </a:txBody>
                  <a:tcPr marL="9525" marR="9525" marT="9525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>
                          <a:latin typeface="Times New Roman"/>
                        </a:rPr>
                        <a:t>Муниципальная программа Мугреево-Никольского сельского поселения "Развитие культуры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/>
                        </a:rPr>
                        <a:t>09 0 00 00000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1 862 499,00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1 823 784,62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0" i="1" u="none" strike="noStrike" dirty="0">
                          <a:latin typeface="Times New Roman"/>
                        </a:rPr>
                        <a:t>Подпрограмма "Организация культурного досуга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latin typeface="Times New Roman"/>
                        </a:rPr>
                        <a:t>09 1 00 00000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1 862 499,00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1 823 784,62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</a:tr>
              <a:tr h="12961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i="0" u="none" strike="noStrike" dirty="0">
                          <a:latin typeface="Times New Roman"/>
                        </a:rPr>
                        <a:t>Непрограммные направления деятельности исполнительно-распорядительных органов местного самоуправления Мугреево-Никольского сельского поселения</a:t>
                      </a:r>
                      <a:br>
                        <a:rPr lang="ru-RU" sz="1300" b="1" i="0" u="none" strike="noStrike" dirty="0">
                          <a:latin typeface="Times New Roman"/>
                        </a:rPr>
                      </a:b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/>
                        </a:rPr>
                        <a:t>30 9 00 00000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770 262,84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694 783,97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90,20</a:t>
                      </a:r>
                    </a:p>
                  </a:txBody>
                  <a:tcPr marL="9525" marR="9525" marT="9525" marB="0" anchor="ctr"/>
                </a:tc>
              </a:tr>
              <a:tr h="2598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5 639 280,40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5 310 883,94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94,18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6908068"/>
              </p:ext>
            </p:extLst>
          </p:nvPr>
        </p:nvGraphicFramePr>
        <p:xfrm>
          <a:off x="457200" y="2276475"/>
          <a:ext cx="8363272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30327"/>
                <a:gridCol w="1829440"/>
                <a:gridCol w="1791337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</a:t>
                      </a:r>
                      <a:r>
                        <a:rPr lang="ru-RU" baseline="0" dirty="0" smtClean="0"/>
                        <a:t> жителей поселения услугами учреждений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1862499,00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1823784,62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Пенсионное</a:t>
                      </a:r>
                      <a:r>
                        <a:rPr lang="ru-RU" baseline="0" dirty="0" smtClean="0"/>
                        <a:t> обеспечение отдельных категорий граждан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115020,00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115020,00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Сведения о выполнении обязательств по финансированию социально-значимых проектов за счёт бюджета Мугреево-Никольского сельского поселения за </a:t>
            </a:r>
            <a:r>
              <a:rPr lang="ru-RU" sz="2800" dirty="0" smtClean="0"/>
              <a:t>2022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869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3579" y="4337720"/>
            <a:ext cx="217042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320"/>
            <a:ext cx="8466144" cy="502688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«Бюджет для граждан» – это упрощённая версия бюджетного документа, которая использует неформальный язык и доступные форматы, чтобы облегчить гражданам понимание бюджета, объяснить им планы и действия Администрации Мугреево-Никольского сельского поселения, показать формы возможного взаимодействия  с Советом Мугреево-Никольского сельского поселения по вопросам расходования общественных финансов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состоянию на начало и конец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5470283"/>
              </p:ext>
            </p:extLst>
          </p:nvPr>
        </p:nvGraphicFramePr>
        <p:xfrm>
          <a:off x="457200" y="2852934"/>
          <a:ext cx="8075241" cy="22432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1546"/>
                <a:gridCol w="1791638"/>
                <a:gridCol w="1702057"/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01.01.2022 </a:t>
                      </a:r>
                      <a:r>
                        <a:rPr lang="ru-RU" baseline="0" dirty="0" smtClean="0"/>
                        <a:t>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31.12.2022 </a:t>
                      </a:r>
                      <a:r>
                        <a:rPr lang="ru-RU" baseline="0" dirty="0" smtClean="0"/>
                        <a:t>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Муниципальный долг Мугреево-Никольского сельского поселения</a:t>
                      </a:r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15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064896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подготовлены Администрацией Мугреево-Никольского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Адрес: Ивановская область, Южский район, с.Мугреево-Никольское,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ул. Центральная, д.40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Тел./ факс: (49347) 25-341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mugreevo_nik_adm@</a:t>
            </a:r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http://mugreevo-nik.ru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68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8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35292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57818" y="2924944"/>
            <a:ext cx="3571900" cy="1656184"/>
          </a:xfrm>
          <a:prstGeom prst="round2Diag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Мугреево-Никольского сельского поселения на очередной финансовый год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57818" y="4869160"/>
            <a:ext cx="3571900" cy="1800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отчета об исполнении бюджета Мугреево-Никольского сельского поселения за отчетный финансовый год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7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Гражданин, его участие в бюджетном процессе</a:t>
            </a:r>
            <a:endParaRPr lang="ru-RU" sz="360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357818" y="1357298"/>
            <a:ext cx="3571900" cy="1143008"/>
          </a:xfrm>
          <a:prstGeom prst="wedgeRoundRectCallout">
            <a:avLst>
              <a:gd name="adj1" fmla="val -49814"/>
              <a:gd name="adj2" fmla="val 87618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Возможности влияния гражданина на состав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5143504" y="2924944"/>
            <a:ext cx="214314" cy="1080120"/>
          </a:xfrm>
          <a:prstGeom prst="curvedRightArrow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4929190" y="2857496"/>
            <a:ext cx="428628" cy="3091784"/>
          </a:xfrm>
          <a:prstGeom prst="curved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 useBgFill="1">
        <p:nvSpPr>
          <p:cNvPr id="32" name="Овал 31"/>
          <p:cNvSpPr/>
          <p:nvPr/>
        </p:nvSpPr>
        <p:spPr>
          <a:xfrm>
            <a:off x="1691680" y="2857496"/>
            <a:ext cx="266600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Бюджет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1214414" y="4857760"/>
            <a:ext cx="3571900" cy="185738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Получает социальные гарантии – расходная часть бюджета (образование, здравоохранение,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социальные льготы и другие направления социальных гарантий населению)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1357290" y="3857628"/>
            <a:ext cx="3357586" cy="785818"/>
          </a:xfrm>
          <a:prstGeom prst="wedgeRoundRectCallout">
            <a:avLst>
              <a:gd name="adj1" fmla="val -105"/>
              <a:gd name="adj2" fmla="val 73011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ПОЛУЧАТЕЛЬ СОЦИАЛЬНЫХ ГАРАНТИЙ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214414" y="1357298"/>
            <a:ext cx="3714776" cy="1285884"/>
          </a:xfrm>
          <a:prstGeom prst="wedgeRoundRectCallout">
            <a:avLst>
              <a:gd name="adj1" fmla="val -3677"/>
              <a:gd name="adj2" fmla="val 66810"/>
              <a:gd name="adj3" fmla="val 16667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Помогает формировать доходную часть бюджета (налог на доходы физических лиц, налоги на имущество )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КАК  НАЛОГОПЛАТЕЛЬЩИК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88098245"/>
              </p:ext>
            </p:extLst>
          </p:nvPr>
        </p:nvGraphicFramePr>
        <p:xfrm>
          <a:off x="539552" y="1772816"/>
          <a:ext cx="8424936" cy="4045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66112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Утверждено на </a:t>
                      </a:r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Отклонение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200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первоначально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учетом внесенных 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109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объем доходов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5168,2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5412,0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243,8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объем расходов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5168,2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5639,3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471,1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112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-227,3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-227,3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Мугреево-Никольского сельского поселения                                                                                                   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7704856" cy="57786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7868675"/>
              </p:ext>
            </p:extLst>
          </p:nvPr>
        </p:nvGraphicFramePr>
        <p:xfrm>
          <a:off x="539552" y="1916832"/>
          <a:ext cx="8390166" cy="465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606190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 Мугреево-Никольского сельского поселения за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(тыс.руб.)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5103017"/>
              </p:ext>
            </p:extLst>
          </p:nvPr>
        </p:nvGraphicFramePr>
        <p:xfrm>
          <a:off x="395536" y="1268760"/>
          <a:ext cx="8538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52782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</TotalTime>
  <Words>1020</Words>
  <Application>Microsoft Office PowerPoint</Application>
  <PresentationFormat>Экран (4:3)</PresentationFormat>
  <Paragraphs>287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БЮДЖЕТ ДЛЯ ГРАЖДАН</vt:lpstr>
      <vt:lpstr>«Бюджет для граждан» – это упрощённая версия бюджетного документа, которая использует неформальный язык и доступные форматы, чтобы облегчить гражданам понимание бюджета, объяснить им планы и действия Администрации Мугреево-Никольского сельского поселения, показать формы возможного взаимодействия  с Советом Мугреево-Никольского сельского поселения по вопросам расходования общественных финансов</vt:lpstr>
      <vt:lpstr>Слайд 3</vt:lpstr>
      <vt:lpstr>Гражданин, его участие в бюджетном процессе</vt:lpstr>
      <vt:lpstr>Основные характеристики бюджета Мугреево-Никольского сельского поселения                                                                                                    (тыс.руб.)</vt:lpstr>
      <vt:lpstr>Слайд 6</vt:lpstr>
      <vt:lpstr>Доходы бюджета Мугреево-Никольского сельского поселения за 2022 год  (тыс.руб.)</vt:lpstr>
      <vt:lpstr>Налоговые доходы</vt:lpstr>
      <vt:lpstr>Неналоговые доходы</vt:lpstr>
      <vt:lpstr>Безвозмездные поступления</vt:lpstr>
      <vt:lpstr>Исполнение бюджета за 2022 год по доходам                                          (руб.)</vt:lpstr>
      <vt:lpstr>Исполнение бюджетных ассигнований по разделам бюджетной классификации расходов бюджета  (тыс.руб.)</vt:lpstr>
      <vt:lpstr>Исполнение бюджета за 2022 год по отраслям                                          (руб.)</vt:lpstr>
      <vt:lpstr>Слайд 14</vt:lpstr>
      <vt:lpstr>Информация об исполнении расходов бюджета Мугреево-Никольского сельского поселения по муниципальным программам и непрограммным направлениям деятельности за 2022 год</vt:lpstr>
      <vt:lpstr>   </vt:lpstr>
      <vt:lpstr>   </vt:lpstr>
      <vt:lpstr>Слайд 18</vt:lpstr>
      <vt:lpstr>Сведения о выполнении обязательств по финансированию социально-значимых проектов за счёт бюджета Мугреево-Никольского сельского поселения за 2022 год</vt:lpstr>
      <vt:lpstr>Объем муниципального долга  Мугреево-Никольского сельского поселения по состоянию на начало и конец 2022 года                                                                                                                              (тыс.руб.)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FreeMan</dc:creator>
  <cp:lastModifiedBy>1</cp:lastModifiedBy>
  <cp:revision>126</cp:revision>
  <dcterms:created xsi:type="dcterms:W3CDTF">2017-04-06T09:59:06Z</dcterms:created>
  <dcterms:modified xsi:type="dcterms:W3CDTF">2023-07-31T12:45:04Z</dcterms:modified>
</cp:coreProperties>
</file>