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70" r:id="rId11"/>
    <p:sldId id="272" r:id="rId12"/>
    <p:sldId id="266" r:id="rId13"/>
    <p:sldId id="267" r:id="rId14"/>
    <p:sldId id="269" r:id="rId15"/>
    <p:sldId id="268" r:id="rId16"/>
    <p:sldId id="273" r:id="rId17"/>
    <p:sldId id="274" r:id="rId18"/>
    <p:sldId id="290" r:id="rId19"/>
    <p:sldId id="284" r:id="rId20"/>
    <p:sldId id="286" r:id="rId21"/>
    <p:sldId id="277" r:id="rId22"/>
    <p:sldId id="278" r:id="rId23"/>
    <p:sldId id="291" r:id="rId24"/>
    <p:sldId id="282" r:id="rId25"/>
    <p:sldId id="28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5BA3"/>
    <a:srgbClr val="FF66FF"/>
    <a:srgbClr val="00FF00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83" autoAdjust="0"/>
  </p:normalViewPr>
  <p:slideViewPr>
    <p:cSldViewPr>
      <p:cViewPr varScale="1">
        <p:scale>
          <a:sx n="86" d="100"/>
          <a:sy n="86" d="100"/>
        </p:scale>
        <p:origin x="-1494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9547970453425417"/>
          <c:y val="0.2238895499066412"/>
          <c:w val="0.7321636627269329"/>
          <c:h val="0.61688038246646471"/>
        </c:manualLayout>
      </c:layout>
      <c:bar3DChart>
        <c:barDir val="col"/>
        <c:grouping val="clustered"/>
        <c:gapWidth val="100"/>
        <c:shape val="box"/>
        <c:axId val="91759744"/>
        <c:axId val="91761280"/>
        <c:axId val="0"/>
      </c:bar3DChart>
      <c:catAx>
        <c:axId val="91759744"/>
        <c:scaling>
          <c:orientation val="minMax"/>
        </c:scaling>
        <c:delete val="1"/>
        <c:axPos val="b"/>
        <c:numFmt formatCode="General" sourceLinked="1"/>
        <c:tickLblPos val="none"/>
        <c:crossAx val="91761280"/>
        <c:crosses val="autoZero"/>
        <c:auto val="1"/>
        <c:lblAlgn val="ctr"/>
        <c:lblOffset val="100"/>
      </c:catAx>
      <c:valAx>
        <c:axId val="91761280"/>
        <c:scaling>
          <c:orientation val="minMax"/>
        </c:scaling>
        <c:axPos val="l"/>
        <c:majorGridlines/>
        <c:numFmt formatCode="General" sourceLinked="1"/>
        <c:tickLblPos val="nextTo"/>
        <c:crossAx val="91759744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2000" b="0">
                <a:latin typeface="Times New Roman" pitchFamily="18" charset="0"/>
                <a:cs typeface="Times New Roman" pitchFamily="18" charset="0"/>
              </a:defRPr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83023148148148163"/>
          <c:y val="1.7359857311996959E-2"/>
        </c:manualLayout>
      </c:layout>
    </c:title>
    <c:plotArea>
      <c:layout>
        <c:manualLayout>
          <c:layoutTarget val="inner"/>
          <c:xMode val="edge"/>
          <c:yMode val="edge"/>
          <c:x val="1.6975308641975342E-2"/>
          <c:y val="0.11469375229670703"/>
          <c:w val="0.60493827160493863"/>
          <c:h val="0.7698584123658708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 рамках муниципальных программ Мугреево-Никольского сельского поселения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3121.6</c:v>
                </c:pt>
                <c:pt idx="1">
                  <c:v>3215.9</c:v>
                </c:pt>
                <c:pt idx="2">
                  <c:v>2898.8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направления расходов</c:v>
                </c:pt>
              </c:strCache>
            </c:strRef>
          </c:tx>
          <c:spPr>
            <a:solidFill>
              <a:srgbClr val="00FF0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176</c:v>
                </c:pt>
                <c:pt idx="1">
                  <c:v>176</c:v>
                </c:pt>
                <c:pt idx="2">
                  <c:v>176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Условно утверждённые расходы</c:v>
                </c:pt>
              </c:strCache>
            </c:strRef>
          </c:tx>
          <c:spPr>
            <a:solidFill>
              <a:srgbClr val="FFC00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0</c:v>
                </c:pt>
                <c:pt idx="1">
                  <c:v>80.900000000000006</c:v>
                </c:pt>
                <c:pt idx="2">
                  <c:v>158.6</c:v>
                </c:pt>
              </c:numCache>
            </c:numRef>
          </c:val>
        </c:ser>
        <c:dLbls>
          <c:showVal val="1"/>
        </c:dLbls>
        <c:axId val="136689152"/>
        <c:axId val="136690688"/>
      </c:barChart>
      <c:catAx>
        <c:axId val="136689152"/>
        <c:scaling>
          <c:orientation val="minMax"/>
        </c:scaling>
        <c:axPos val="b"/>
        <c:majorTickMark val="none"/>
        <c:tickLblPos val="nextTo"/>
        <c:crossAx val="136690688"/>
        <c:crosses val="autoZero"/>
        <c:auto val="1"/>
        <c:lblAlgn val="ctr"/>
        <c:lblOffset val="100"/>
      </c:catAx>
      <c:valAx>
        <c:axId val="136690688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1366891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350322265935473"/>
          <c:y val="9.6535387112287971E-2"/>
          <c:w val="0.34670184552588212"/>
          <c:h val="0.9034646128877120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3828011081948133E-2"/>
          <c:y val="0.10879276772852668"/>
          <c:w val="0.43274995139496525"/>
          <c:h val="0.8113475600629409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Lbls>
            <c:delete val="1"/>
          </c:dLbls>
          <c:cat>
            <c:strRef>
              <c:f>Лист1!$A$2:$A$6</c:f>
              <c:strCache>
                <c:ptCount val="5"/>
                <c:pt idx="0">
                  <c:v>"Развитие местного самоуправления Мугреево-Никольского сельского поселения" - 1336,7,0 тыс.руб.</c:v>
                </c:pt>
                <c:pt idx="1">
                  <c:v>"Пожарная безопасность Мугреево-Никольского сельского поселения на 2016-2018 годы" - 48,9 тыс.руб.</c:v>
                </c:pt>
                <c:pt idx="2">
                  <c:v>"Военно-патриотическое воспитание несовершеннолетних и молодежи Мугреево-Никольского  сельского поселения на 2017 – 2019 годы»." - 1,0 тыс.руб.</c:v>
                </c:pt>
                <c:pt idx="3">
                  <c:v>"Благоустройство Мугреево-Никольского сельского поселения" - 270,0 тыс.руб.</c:v>
                </c:pt>
                <c:pt idx="4">
                  <c:v>«Развитие культуры в Мугреево-Никольском сельском поселении» - 1465,0 тыс.руб.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1336.7</c:v>
                </c:pt>
                <c:pt idx="1">
                  <c:v>48.9</c:v>
                </c:pt>
                <c:pt idx="2">
                  <c:v>1</c:v>
                </c:pt>
                <c:pt idx="3">
                  <c:v>270</c:v>
                </c:pt>
                <c:pt idx="4">
                  <c:v>1465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49845679012345773"/>
          <c:y val="0"/>
          <c:w val="0.49228395061728397"/>
          <c:h val="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3828011081948133E-2"/>
          <c:y val="0.10879276772852685"/>
          <c:w val="0.38628209465002022"/>
          <c:h val="0.81134756006294007"/>
        </c:manualLayout>
      </c:layout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"Развитие местного самоуправления Мугреево-Никольского сельского поселения"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strRef>
              <c:f>Лист1!$B$1:$E$1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Лист1!$B$2:$E$2</c:f>
              <c:numCache>
                <c:formatCode>_-* #,##0.0_р_._-;\-* #,##0.0_р_._-;_-* "-"??_р_._-;_-@_-</c:formatCode>
                <c:ptCount val="4"/>
                <c:pt idx="0">
                  <c:v>1473.5</c:v>
                </c:pt>
                <c:pt idx="1">
                  <c:v>1336.7</c:v>
                </c:pt>
                <c:pt idx="2">
                  <c:v>1314</c:v>
                </c:pt>
                <c:pt idx="3">
                  <c:v>1304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"Безопасность  Мугреево-Никольского сельского поселения"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strRef>
              <c:f>Лист1!$B$1:$E$1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Лист1!$B$3:$E$3</c:f>
              <c:numCache>
                <c:formatCode>_-* #,##0.0_р_._-;\-* #,##0.0_р_._-;_-* "-"??_р_._-;_-@_-</c:formatCode>
                <c:ptCount val="4"/>
                <c:pt idx="0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"Пожарная безопасность Мугреево-Никольского сельского поселения на 2015-2017 годы"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strRef>
              <c:f>Лист1!$B$1:$E$1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Лист1!$B$4:$E$4</c:f>
              <c:numCache>
                <c:formatCode>_-* #,##0.0_р_._-;\-* #,##0.0_р_._-;_-* "-"??_р_._-;_-@_-</c:formatCode>
                <c:ptCount val="4"/>
                <c:pt idx="0">
                  <c:v>32</c:v>
                </c:pt>
                <c:pt idx="1">
                  <c:v>48.9</c:v>
                </c:pt>
                <c:pt idx="2">
                  <c:v>30</c:v>
                </c:pt>
                <c:pt idx="3">
                  <c:v>15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"Военно-патриотическое воспитание несовершеннолетних и молодежи Мугреево-Никольского сельского поселения"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Лист1!$B$1:$E$1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Лист1!$B$5:$E$5</c:f>
              <c:numCache>
                <c:formatCode>_-* #,##0.0_р_._-;\-* #,##0.0_р_._-;_-* "-"??_р_._-;_-@_-</c:formatCode>
                <c:ptCount val="4"/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"Энергосбережения и повышения энергетической эффективности бюджетных учреждений Мугреево-Никольского сельского поселения"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Лист1!$B$1:$E$1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Лист1!$B$6:$E$6</c:f>
              <c:numCache>
                <c:formatCode>_-* #,##0.0_р_._-;\-* #,##0.0_р_._-;_-* "-"??_р_._-;_-@_-</c:formatCode>
                <c:ptCount val="4"/>
                <c:pt idx="0">
                  <c:v>30</c:v>
                </c:pt>
              </c:numCache>
            </c:numRef>
          </c:val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"Развитие коммунального хозяйства Мугреево-Никольского сельского поселения»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Лист1!$B$1:$E$1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Лист1!$B$7:$E$7</c:f>
              <c:numCache>
                <c:formatCode>_-* #,##0.0_р_._-;\-* #,##0.0_р_._-;_-* "-"??_р_._-;_-@_-</c:formatCode>
                <c:ptCount val="4"/>
                <c:pt idx="0">
                  <c:v>71.7</c:v>
                </c:pt>
              </c:numCache>
            </c:numRef>
          </c:val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"Благоустройство Мугреево-Никольского сельского поселения"</c:v>
                </c:pt>
              </c:strCache>
            </c:strRef>
          </c:tx>
          <c:marker>
            <c:symbol val="none"/>
          </c:marker>
          <c:cat>
            <c:strRef>
              <c:f>Лист1!$B$1:$E$1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Лист1!$B$8:$E$8</c:f>
              <c:numCache>
                <c:formatCode>_-* #,##0.0_р_._-;\-* #,##0.0_р_._-;_-* "-"??_р_._-;_-@_-</c:formatCode>
                <c:ptCount val="4"/>
                <c:pt idx="0">
                  <c:v>335</c:v>
                </c:pt>
                <c:pt idx="1">
                  <c:v>270</c:v>
                </c:pt>
                <c:pt idx="2">
                  <c:v>270</c:v>
                </c:pt>
                <c:pt idx="3">
                  <c:v>250</c:v>
                </c:pt>
              </c:numCache>
            </c:numRef>
          </c:val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«Развитие культуры в Мугреево-Никольском сельском поселении»</c:v>
                </c:pt>
              </c:strCache>
            </c:strRef>
          </c:tx>
          <c:marker>
            <c:symbol val="none"/>
          </c:marker>
          <c:cat>
            <c:strRef>
              <c:f>Лист1!$B$1:$E$1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Лист1!$B$9:$E$9</c:f>
              <c:numCache>
                <c:formatCode>_-* #,##0.0_р_._-;\-* #,##0.0_р_._-;_-* "-"??_р_._-;_-@_-</c:formatCode>
                <c:ptCount val="4"/>
                <c:pt idx="0">
                  <c:v>1320</c:v>
                </c:pt>
                <c:pt idx="1">
                  <c:v>1465</c:v>
                </c:pt>
                <c:pt idx="2">
                  <c:v>1425.1</c:v>
                </c:pt>
                <c:pt idx="3">
                  <c:v>1328.8</c:v>
                </c:pt>
              </c:numCache>
            </c:numRef>
          </c:val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"Экономическое развитие Мугреево-Никольского сельского поселения"</c:v>
                </c:pt>
              </c:strCache>
            </c:strRef>
          </c:tx>
          <c:marker>
            <c:symbol val="none"/>
          </c:marker>
          <c:cat>
            <c:strRef>
              <c:f>Лист1!$B$1:$E$1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Лист1!$B$10:$E$10</c:f>
              <c:numCache>
                <c:formatCode>_-* #,##0.0_р_._-;\-* #,##0.0_р_._-;_-* "-"??_р_._-;_-@_-</c:formatCode>
                <c:ptCount val="4"/>
                <c:pt idx="0">
                  <c:v>1</c:v>
                </c:pt>
              </c:numCache>
            </c:numRef>
          </c:val>
        </c:ser>
        <c:ser>
          <c:idx val="9"/>
          <c:order val="9"/>
          <c:tx>
            <c:strRef>
              <c:f>Лист1!$A$11</c:f>
              <c:strCache>
                <c:ptCount val="1"/>
                <c:pt idx="0">
                  <c:v>"Сохранение и развитие уличной дорожной сети Мугреево-Никольского сельского поселения"</c:v>
                </c:pt>
              </c:strCache>
            </c:strRef>
          </c:tx>
          <c:marker>
            <c:symbol val="none"/>
          </c:marker>
          <c:cat>
            <c:strRef>
              <c:f>Лист1!$B$1:$E$1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Лист1!$B$11:$E$11</c:f>
              <c:numCache>
                <c:formatCode>_-* #,##0.0_р_._-;\-* #,##0.0_р_._-;_-* "-"??_р_._-;_-@_-</c:formatCode>
                <c:ptCount val="4"/>
                <c:pt idx="0">
                  <c:v>294.7</c:v>
                </c:pt>
              </c:numCache>
            </c:numRef>
          </c:val>
        </c:ser>
        <c:marker val="1"/>
        <c:axId val="166535168"/>
        <c:axId val="166496128"/>
      </c:lineChart>
      <c:valAx>
        <c:axId val="166496128"/>
        <c:scaling>
          <c:orientation val="minMax"/>
        </c:scaling>
        <c:axPos val="l"/>
        <c:majorGridlines/>
        <c:numFmt formatCode="_-* #,##0.0_р_._-;\-* #,##0.0_р_._-;_-* &quot;-&quot;??_р_._-;_-@_-" sourceLinked="1"/>
        <c:tickLblPos val="nextTo"/>
        <c:crossAx val="166535168"/>
        <c:crosses val="autoZero"/>
        <c:crossBetween val="between"/>
      </c:valAx>
      <c:catAx>
        <c:axId val="166535168"/>
        <c:scaling>
          <c:orientation val="minMax"/>
        </c:scaling>
        <c:axPos val="b"/>
        <c:tickLblPos val="nextTo"/>
        <c:crossAx val="166496128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57679358131785619"/>
          <c:y val="0"/>
          <c:w val="0.4139471878371932"/>
          <c:h val="1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4313318928282351"/>
          <c:y val="0"/>
          <c:w val="0.72453174137114018"/>
          <c:h val="0.629822446352920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2017 год</c:v>
                </c:pt>
              </c:strCache>
            </c:strRef>
          </c:tx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cat>
            <c:strRef>
              <c:f>Лист1!$A$2:$A$4</c:f>
              <c:strCache>
                <c:ptCount val="3"/>
                <c:pt idx="0">
                  <c:v>Расходы на обеспечение функций муниципальных органов местного самоуправления - 1048,7 тыс.руб.</c:v>
                </c:pt>
                <c:pt idx="1">
                  <c:v>Расходы на обеспечение функций муниципальных органов местного самоуправления (главы поселения)  - 438,0тыс.руб.</c:v>
                </c:pt>
                <c:pt idx="2">
                  <c:v>Резервный фонд администрации поселения (финансовое обеспечение непредвиденных расходов) - 50,0 тыс.руб.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848.7</c:v>
                </c:pt>
                <c:pt idx="1">
                  <c:v>438</c:v>
                </c:pt>
                <c:pt idx="2">
                  <c:v>50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"/>
          <c:y val="0.39783249974321516"/>
          <c:w val="0.9708782010356829"/>
          <c:h val="0.50883012474504907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075449666590334E-2"/>
          <c:y val="0"/>
          <c:w val="0.90090090090090058"/>
          <c:h val="0.782897700328823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2017 год</c:v>
                </c:pt>
              </c:strCache>
            </c:strRef>
          </c:tx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Лист1!$A$2</c:f>
              <c:strCache>
                <c:ptCount val="1"/>
                <c:pt idx="0">
                  <c:v>Реализация мероприятий по обеспечению пожарной безопасности -48,9тыс.руб.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48.9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1317656238916068E-2"/>
          <c:y val="0.49688421608854144"/>
          <c:w val="0.97087820103568279"/>
          <c:h val="0.48999161741228986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075449666590334E-2"/>
          <c:y val="0"/>
          <c:w val="0.90090090090090058"/>
          <c:h val="0.782897700328823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2017 год</c:v>
                </c:pt>
              </c:strCache>
            </c:strRef>
          </c:tx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cat>
            <c:strRef>
              <c:f>Лист1!$A$2</c:f>
              <c:strCache>
                <c:ptCount val="1"/>
                <c:pt idx="0">
                  <c:v>Расходы на уличное освещение поселения - 270,0 тыс.руб.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270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1317656238916068E-2"/>
          <c:y val="0.49688421608854122"/>
          <c:w val="0.97087820103568245"/>
          <c:h val="0.48999161741228986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2350736539477504E-2"/>
          <c:y val="6.1953529974288574E-2"/>
          <c:w val="0.90090090090090058"/>
          <c:h val="0.782897700328823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2017 год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</c:f>
              <c:strCache>
                <c:ptCount val="1"/>
                <c:pt idx="0">
                  <c:v>Расходы на обеспечение деятельности (оказание услуг) муниципальных учреждений - 1465,0 тыс.руб.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1465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1317656238916068E-2"/>
          <c:y val="0.59680919650347475"/>
          <c:w val="0.97087820103568256"/>
          <c:h val="0.39006663191058505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2350736539477504E-2"/>
          <c:y val="6.1953529974288574E-2"/>
          <c:w val="0.90090090090090058"/>
          <c:h val="0.782897700328823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 2017 год</c:v>
                </c:pt>
              </c:strCache>
            </c:strRef>
          </c:tx>
          <c:spPr>
            <a:solidFill>
              <a:srgbClr val="FFFF00"/>
            </a:solidFill>
          </c:spPr>
          <c:explosion val="1"/>
          <c:dPt>
            <c:idx val="0"/>
            <c:explosion val="0"/>
          </c:dPt>
          <c:cat>
            <c:strRef>
              <c:f>Лист1!$A$2</c:f>
              <c:strCache>
                <c:ptCount val="1"/>
                <c:pt idx="0">
                  <c:v>Повышение уровня военно-патриотического воспитания молодежи - 1,0 тыс.руб.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2.1317656238916068E-2"/>
          <c:y val="0.59680919650347508"/>
          <c:w val="0.9708782010356829"/>
          <c:h val="0.39006663191058527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0995895234294281E-3"/>
          <c:y val="0.12151287232897692"/>
          <c:w val="0.43274995139496536"/>
          <c:h val="0.8113475600629407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1"/>
            <c:spPr>
              <a:solidFill>
                <a:srgbClr val="92D050"/>
              </a:solidFill>
            </c:spPr>
          </c:dPt>
          <c:dLbls>
            <c:delete val="1"/>
          </c:dLbls>
          <c:cat>
            <c:strRef>
              <c:f>Лист1!$A$2:$A$3</c:f>
              <c:strCache>
                <c:ptCount val="2"/>
                <c:pt idx="0">
                  <c:v>Осуществление первичного воинского учёта - 61,0 тыс.руб.</c:v>
                </c:pt>
                <c:pt idx="1">
                  <c:v>Организация дополнительного пенсионного обеспечения отдельных категорий граждан - 115,0 тыс.руб.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61</c:v>
                </c:pt>
                <c:pt idx="1">
                  <c:v>115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42352700131858073"/>
          <c:y val="2.3956803807735896E-3"/>
          <c:w val="0.56251678459398058"/>
          <c:h val="0.86079390323133553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 </a:t>
            </a:r>
            <a:r>
              <a:rPr lang="ru-RU" dirty="0"/>
              <a:t>год</a:t>
            </a:r>
          </a:p>
        </c:rich>
      </c:tx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Лист1!$A$1</c:f>
              <c:strCache>
                <c:ptCount val="1"/>
                <c:pt idx="0">
                  <c:v>2018 год</c:v>
                </c:pt>
              </c:strCache>
            </c:strRef>
          </c:tx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9.0950211881219555E-3"/>
                  <c:y val="-6.984394207095263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4,5</a:t>
                    </a:r>
                    <a:endParaRPr lang="en-US" dirty="0"/>
                  </a:p>
                </c:rich>
              </c:tx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0,0</a:t>
                    </a:r>
                    <a:endParaRPr lang="en-US" dirty="0"/>
                  </a:p>
                </c:rich>
              </c:tx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95,5</a:t>
                    </a:r>
                    <a:endParaRPr lang="en-US" dirty="0"/>
                  </a:p>
                </c:rich>
              </c:tx>
              <c:showCatName val="1"/>
            </c:dLbl>
            <c:showCatName val="1"/>
          </c:dLbls>
          <c:cat>
            <c:numRef>
              <c:f>Лист1!$A$2:$A$4</c:f>
              <c:numCache>
                <c:formatCode>General</c:formatCode>
                <c:ptCount val="3"/>
                <c:pt idx="0" formatCode="0.0">
                  <c:v>4.5</c:v>
                </c:pt>
                <c:pt idx="1">
                  <c:v>0</c:v>
                </c:pt>
                <c:pt idx="2">
                  <c:v>95.5</c:v>
                </c:pt>
              </c:numCache>
            </c:numRef>
          </c:cat>
          <c:val>
            <c:numRef>
              <c:f>Лист1!$A$2:$A$4</c:f>
              <c:numCache>
                <c:formatCode>General</c:formatCode>
                <c:ptCount val="3"/>
                <c:pt idx="0" formatCode="0.0">
                  <c:v>4.5</c:v>
                </c:pt>
                <c:pt idx="1">
                  <c:v>0</c:v>
                </c:pt>
                <c:pt idx="2">
                  <c:v>95.5</c:v>
                </c:pt>
              </c:numCache>
            </c:numRef>
          </c:val>
        </c:ser>
        <c:gapWidth val="100"/>
        <c:shape val="box"/>
        <c:axId val="91814912"/>
        <c:axId val="98267904"/>
        <c:axId val="0"/>
      </c:bar3DChart>
      <c:catAx>
        <c:axId val="91814912"/>
        <c:scaling>
          <c:orientation val="minMax"/>
        </c:scaling>
        <c:delete val="1"/>
        <c:axPos val="b"/>
        <c:numFmt formatCode="0.0" sourceLinked="1"/>
        <c:tickLblPos val="none"/>
        <c:crossAx val="98267904"/>
        <c:crosses val="autoZero"/>
        <c:auto val="1"/>
        <c:lblAlgn val="ctr"/>
        <c:lblOffset val="100"/>
      </c:catAx>
      <c:valAx>
        <c:axId val="98267904"/>
        <c:scaling>
          <c:orientation val="minMax"/>
        </c:scaling>
        <c:axPos val="l"/>
        <c:majorGridlines/>
        <c:numFmt formatCode="0.0" sourceLinked="1"/>
        <c:tickLblPos val="nextTo"/>
        <c:crossAx val="918149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2019 год</a:t>
            </a:r>
            <a:endParaRPr lang="ru-RU" dirty="0"/>
          </a:p>
        </c:rich>
      </c:tx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Лист1!$A$1</c:f>
              <c:strCache>
                <c:ptCount val="1"/>
                <c:pt idx="0">
                  <c:v>2019 год</c:v>
                </c:pt>
              </c:strCache>
            </c:strRef>
          </c:tx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4,6</a:t>
                    </a:r>
                    <a:endParaRPr lang="en-US" dirty="0"/>
                  </a:p>
                </c:rich>
              </c:tx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0,0</a:t>
                    </a:r>
                    <a:endParaRPr lang="en-US" dirty="0"/>
                  </a:p>
                </c:rich>
              </c:tx>
              <c:showCatName val="1"/>
            </c:dLbl>
            <c:dLbl>
              <c:idx val="2"/>
              <c:layout>
                <c:manualLayout>
                  <c:x val="2.2724949920281266E-2"/>
                  <c:y val="-2.40233164057040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95,4</a:t>
                    </a:r>
                    <a:endParaRPr lang="en-US" dirty="0"/>
                  </a:p>
                </c:rich>
              </c:tx>
              <c:showCatName val="1"/>
            </c:dLbl>
            <c:showCatName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0</c:v>
                </c:pt>
                <c:pt idx="2">
                  <c:v>95.4</c:v>
                </c:pt>
              </c:numCache>
            </c:numRef>
          </c:cat>
          <c:val>
            <c:numRef>
              <c:f>Лист1!$A$2:$A$4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0</c:v>
                </c:pt>
                <c:pt idx="2">
                  <c:v>95.4</c:v>
                </c:pt>
              </c:numCache>
            </c:numRef>
          </c:val>
        </c:ser>
        <c:gapWidth val="100"/>
        <c:shape val="box"/>
        <c:axId val="91788800"/>
        <c:axId val="91790336"/>
        <c:axId val="0"/>
      </c:bar3DChart>
      <c:catAx>
        <c:axId val="91788800"/>
        <c:scaling>
          <c:orientation val="minMax"/>
        </c:scaling>
        <c:delete val="1"/>
        <c:axPos val="b"/>
        <c:numFmt formatCode="General" sourceLinked="1"/>
        <c:tickLblPos val="none"/>
        <c:crossAx val="91790336"/>
        <c:crosses val="autoZero"/>
        <c:auto val="1"/>
        <c:lblAlgn val="ctr"/>
        <c:lblOffset val="100"/>
      </c:catAx>
      <c:valAx>
        <c:axId val="91790336"/>
        <c:scaling>
          <c:orientation val="minMax"/>
        </c:scaling>
        <c:axPos val="l"/>
        <c:majorGridlines/>
        <c:numFmt formatCode="General" sourceLinked="1"/>
        <c:tickLblPos val="nextTo"/>
        <c:crossAx val="917888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 </a:t>
            </a:r>
            <a:r>
              <a:rPr lang="ru-RU" dirty="0"/>
              <a:t>год</a:t>
            </a:r>
          </a:p>
        </c:rich>
      </c:tx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Лист1!$A$1</c:f>
              <c:strCache>
                <c:ptCount val="1"/>
                <c:pt idx="0">
                  <c:v>2017 год</c:v>
                </c:pt>
              </c:strCache>
            </c:strRef>
          </c:tx>
          <c:dPt>
            <c:idx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4,5</a:t>
                    </a:r>
                    <a:endParaRPr lang="en-US" dirty="0"/>
                  </a:p>
                </c:rich>
              </c:tx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0,0</a:t>
                    </a:r>
                    <a:endParaRPr lang="en-US" dirty="0"/>
                  </a:p>
                </c:rich>
              </c:tx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95,5</a:t>
                    </a:r>
                  </a:p>
                </c:rich>
              </c:tx>
              <c:showCatName val="1"/>
            </c:dLbl>
            <c:showCatName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4.5</c:v>
                </c:pt>
                <c:pt idx="1">
                  <c:v>0</c:v>
                </c:pt>
                <c:pt idx="2" formatCode="0.0">
                  <c:v>95.5</c:v>
                </c:pt>
              </c:numCache>
            </c:numRef>
          </c:cat>
          <c:val>
            <c:numRef>
              <c:f>Лист1!$A$2:$A$4</c:f>
              <c:numCache>
                <c:formatCode>General</c:formatCode>
                <c:ptCount val="3"/>
                <c:pt idx="0">
                  <c:v>4.5</c:v>
                </c:pt>
                <c:pt idx="1">
                  <c:v>0</c:v>
                </c:pt>
                <c:pt idx="2" formatCode="0.0">
                  <c:v>95.5</c:v>
                </c:pt>
              </c:numCache>
            </c:numRef>
          </c:val>
        </c:ser>
        <c:gapWidth val="100"/>
        <c:shape val="box"/>
        <c:axId val="98311552"/>
        <c:axId val="98276480"/>
        <c:axId val="0"/>
      </c:bar3DChart>
      <c:catAx>
        <c:axId val="98311552"/>
        <c:scaling>
          <c:orientation val="minMax"/>
        </c:scaling>
        <c:delete val="1"/>
        <c:axPos val="b"/>
        <c:numFmt formatCode="General" sourceLinked="1"/>
        <c:tickLblPos val="none"/>
        <c:crossAx val="98276480"/>
        <c:crosses val="autoZero"/>
        <c:auto val="1"/>
        <c:lblAlgn val="ctr"/>
        <c:lblOffset val="100"/>
      </c:catAx>
      <c:valAx>
        <c:axId val="98276480"/>
        <c:scaling>
          <c:orientation val="minMax"/>
        </c:scaling>
        <c:axPos val="l"/>
        <c:majorGridlines/>
        <c:numFmt formatCode="General" sourceLinked="1"/>
        <c:tickLblPos val="nextTo"/>
        <c:crossAx val="983115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1800" b="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82281629726839822"/>
          <c:y val="4.3399643279992399E-2"/>
        </c:manualLayout>
      </c:layout>
    </c:title>
    <c:plotArea>
      <c:layout>
        <c:manualLayout>
          <c:layoutTarget val="inner"/>
          <c:xMode val="edge"/>
          <c:yMode val="edge"/>
          <c:x val="2.3148148148148147E-2"/>
          <c:y val="3.0250120915279104E-2"/>
          <c:w val="0.95679012345679015"/>
          <c:h val="0.82312902543082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-4.6296296296296294E-3"/>
                  <c:y val="-2.893309551999493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895,8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707,6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148,5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147,3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148,5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1004.4</c:v>
                </c:pt>
                <c:pt idx="1">
                  <c:v>707.6</c:v>
                </c:pt>
                <c:pt idx="2" formatCode="0.0">
                  <c:v>148.5</c:v>
                </c:pt>
                <c:pt idx="3">
                  <c:v>147.30000000000001</c:v>
                </c:pt>
                <c:pt idx="4">
                  <c:v>148.5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6,8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r>
                      <a:rPr lang="en-US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r>
                      <a:rPr lang="en-US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6.3</c:v>
                </c:pt>
                <c:pt idx="1">
                  <c:v>6.8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Val val="1"/>
        </c:dLbls>
        <c:overlap val="-25"/>
        <c:axId val="135956352"/>
        <c:axId val="135972736"/>
      </c:barChart>
      <c:catAx>
        <c:axId val="135956352"/>
        <c:scaling>
          <c:orientation val="minMax"/>
        </c:scaling>
        <c:axPos val="b"/>
        <c:majorTickMark val="none"/>
        <c:tickLblPos val="nextTo"/>
        <c:crossAx val="135972736"/>
        <c:crosses val="autoZero"/>
        <c:auto val="1"/>
        <c:lblAlgn val="ctr"/>
        <c:lblOffset val="100"/>
      </c:catAx>
      <c:valAx>
        <c:axId val="13597273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35956352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51,5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27,3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r>
                      <a:rPr lang="ru-RU" dirty="0" smtClean="0"/>
                      <a:t>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 на доходы физических лиц - 40,0 тыс.руб.</c:v>
                </c:pt>
                <c:pt idx="1">
                  <c:v>Налог на имущество физических лиц -8,5 тыс.руб.</c:v>
                </c:pt>
                <c:pt idx="2">
                  <c:v>Земельный налог - 100,0 тыс.руб.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40</c:v>
                </c:pt>
                <c:pt idx="1">
                  <c:v>8.5</c:v>
                </c:pt>
                <c:pt idx="2">
                  <c:v>100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9567901234568077"/>
          <c:y val="0.11167195246224071"/>
          <c:w val="0.3178040244969379"/>
          <c:h val="0.74073280924182305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/>
              <a:t>(тыс.руб.)</a:t>
            </a:r>
          </a:p>
        </c:rich>
      </c:tx>
      <c:layout>
        <c:manualLayout>
          <c:xMode val="edge"/>
          <c:yMode val="edge"/>
          <c:x val="0.82281629726839844"/>
          <c:y val="4.3399643279992399E-2"/>
        </c:manualLayout>
      </c:layout>
    </c:title>
    <c:plotArea>
      <c:layout>
        <c:manualLayout>
          <c:layoutTarget val="inner"/>
          <c:xMode val="edge"/>
          <c:yMode val="edge"/>
          <c:x val="1.6975308641975346E-2"/>
          <c:y val="0.36357675234152731"/>
          <c:w val="0.96604938271604934"/>
          <c:h val="0.5472119442445203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2913,6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2965,8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2942,5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2946,8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2947,4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2942.5</c:v>
                </c:pt>
                <c:pt idx="1">
                  <c:v>2946.8</c:v>
                </c:pt>
                <c:pt idx="2">
                  <c:v>3088.1</c:v>
                </c:pt>
                <c:pt idx="3" formatCode="General">
                  <c:v>3088.7</c:v>
                </c:pt>
                <c:pt idx="4" formatCode="General">
                  <c:v>3023.9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58.9</c:v>
                </c:pt>
                <c:pt idx="1">
                  <c:v>60.9</c:v>
                </c:pt>
                <c:pt idx="2">
                  <c:v>61</c:v>
                </c:pt>
                <c:pt idx="3">
                  <c:v>61</c:v>
                </c:pt>
                <c:pt idx="4">
                  <c:v>61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 и иные межбюджетные трансферты</c:v>
                </c:pt>
              </c:strCache>
            </c:strRef>
          </c:tx>
          <c:spPr>
            <a:solidFill>
              <a:schemeClr val="accent5"/>
            </a:solidFill>
          </c:spPr>
          <c:dLbls>
            <c:dLbl>
              <c:idx val="0"/>
              <c:layout>
                <c:manualLayout>
                  <c:x val="9.2592592592592587E-3"/>
                  <c:y val="-2.811684370013637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53,3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4.6296296296296294E-3"/>
                  <c:y val="-3.834115050018587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38,0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 formatCode="0.0">
                  <c:v>53.3</c:v>
                </c:pt>
                <c:pt idx="1">
                  <c:v>38</c:v>
                </c:pt>
                <c:pt idx="2">
                  <c:v>0</c:v>
                </c:pt>
                <c:pt idx="3">
                  <c:v>0</c:v>
                </c:pt>
                <c:pt idx="4" formatCode="0.0">
                  <c:v>0</c:v>
                </c:pt>
              </c:numCache>
            </c:numRef>
          </c:val>
        </c:ser>
        <c:dLbls>
          <c:showVal val="1"/>
        </c:dLbls>
        <c:axId val="137017600"/>
        <c:axId val="137048064"/>
      </c:barChart>
      <c:catAx>
        <c:axId val="137017600"/>
        <c:scaling>
          <c:orientation val="minMax"/>
        </c:scaling>
        <c:axPos val="b"/>
        <c:majorTickMark val="none"/>
        <c:tickLblPos val="nextTo"/>
        <c:crossAx val="137048064"/>
        <c:crosses val="autoZero"/>
        <c:auto val="1"/>
        <c:lblAlgn val="ctr"/>
        <c:lblOffset val="100"/>
      </c:catAx>
      <c:valAx>
        <c:axId val="137048064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3701760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8630200738796576"/>
          <c:y val="1.439432893102236E-2"/>
          <c:w val="0.61505018469913542"/>
          <c:h val="0.3342468791712356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4.5911222902692797E-2"/>
          <c:y val="8.8060666367183321E-2"/>
          <c:w val="0.49432341790609563"/>
          <c:h val="0.8187665138656091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</c:v>
                </c:pt>
              </c:strCache>
            </c:strRef>
          </c:tx>
          <c:dPt>
            <c:idx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explosion val="18"/>
            <c:spPr>
              <a:solidFill>
                <a:srgbClr val="FFFF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98,0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Дотация на выравние бюджетной обеспеченности - 3088,1 тыс.руб.</c:v>
                </c:pt>
                <c:pt idx="1">
                  <c:v>Субвенция на осуществление первичного воинского учёта - 61,0 тыс.руб.61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 formatCode="General">
                  <c:v>3088.1</c:v>
                </c:pt>
                <c:pt idx="1">
                  <c:v>61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61458637114807"/>
          <c:y val="4.3660607758558234E-2"/>
          <c:w val="0.40459487702926111"/>
          <c:h val="0.89734232428280858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"/>
          <c:y val="2.0207915494769696E-3"/>
          <c:w val="0.61909339457567925"/>
          <c:h val="0.9309804393079131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(тыс.руб.)</c:v>
                </c:pt>
              </c:strCache>
            </c:strRef>
          </c:tx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explosion val="32"/>
          <c:dPt>
            <c:idx val="0"/>
            <c:explosion val="10"/>
          </c:dPt>
          <c:dPt>
            <c:idx val="1"/>
            <c:explosion val="17"/>
            <c:spPr>
              <a:solidFill>
                <a:srgbClr val="FF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explosion val="18"/>
            <c:spPr>
              <a:solidFill>
                <a:srgbClr val="92D05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explosion val="18"/>
            <c:spPr>
              <a:solidFill>
                <a:srgbClr val="7030A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explosion val="19"/>
            <c:spPr>
              <a:solidFill>
                <a:schemeClr val="accent4">
                  <a:lumMod val="5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explosion val="13"/>
            <c:spPr>
              <a:solidFill>
                <a:srgbClr val="CC33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Лист1!$A$2:$A$7</c:f>
              <c:strCache>
                <c:ptCount val="6"/>
                <c:pt idx="0">
                  <c:v>Общегосударственные вопросы - 1336,7 тыс.руб.</c:v>
                </c:pt>
                <c:pt idx="1">
                  <c:v>Национальная оборона -61,0 тыс.руб.</c:v>
                </c:pt>
                <c:pt idx="2">
                  <c:v>Национальная безопасность и правоохранительная деятельность 48,9 тыс.руб.</c:v>
                </c:pt>
                <c:pt idx="3">
                  <c:v>Образование - 1,0 тыс.руб.</c:v>
                </c:pt>
                <c:pt idx="4">
                  <c:v>Жилищно-коммунальное хозяйство - 270,0 тыс.руб.</c:v>
                </c:pt>
                <c:pt idx="5">
                  <c:v>Культура и кинематография - 1465,0 тыс.руб.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1336.7</c:v>
                </c:pt>
                <c:pt idx="1">
                  <c:v>61</c:v>
                </c:pt>
                <c:pt idx="2">
                  <c:v>48.9</c:v>
                </c:pt>
                <c:pt idx="3">
                  <c:v>1</c:v>
                </c:pt>
                <c:pt idx="4">
                  <c:v>270</c:v>
                </c:pt>
                <c:pt idx="5">
                  <c:v>1465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882291970448138"/>
          <c:y val="0"/>
          <c:w val="0.40251154369592695"/>
          <c:h val="1"/>
        </c:manualLayout>
      </c:layout>
      <c:txPr>
        <a:bodyPr/>
        <a:lstStyle/>
        <a:p>
          <a:pPr rtl="0">
            <a:defRPr sz="1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90EF51-2033-4F27-BE53-824BD8F6D2B8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FB6AD13F-0DF6-4D41-80FB-CACDCB7EDEFF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ДОХОДЫ БЮДЖЕТА поступающие в бюджет денежные средства</a:t>
          </a:r>
          <a:endParaRPr lang="ru-RU" dirty="0"/>
        </a:p>
      </dgm:t>
    </dgm:pt>
    <dgm:pt modelId="{DCB5283B-1E55-4095-B42C-5D338AD9AFB5}" type="parTrans" cxnId="{2499DBF1-4A87-4DDE-A61A-E7B43B8FE43F}">
      <dgm:prSet/>
      <dgm:spPr/>
      <dgm:t>
        <a:bodyPr/>
        <a:lstStyle/>
        <a:p>
          <a:endParaRPr lang="ru-RU"/>
        </a:p>
      </dgm:t>
    </dgm:pt>
    <dgm:pt modelId="{C5E03C01-7986-4CD7-BD60-CE845C3D8C94}" type="sibTrans" cxnId="{2499DBF1-4A87-4DDE-A61A-E7B43B8FE43F}">
      <dgm:prSet/>
      <dgm:spPr/>
      <dgm:t>
        <a:bodyPr/>
        <a:lstStyle/>
        <a:p>
          <a:endParaRPr lang="ru-RU" dirty="0"/>
        </a:p>
      </dgm:t>
    </dgm:pt>
    <dgm:pt modelId="{F7267C30-279A-4300-AFCC-9C54AF8ADE87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ru-RU" dirty="0" smtClean="0"/>
            <a:t>РАСХОДЫ БЮДЖЕТА выплачиваемые из бюджета денежные средства</a:t>
          </a:r>
          <a:endParaRPr lang="ru-RU" dirty="0"/>
        </a:p>
      </dgm:t>
    </dgm:pt>
    <dgm:pt modelId="{4FC37803-8822-4233-BDED-DFFD8EF5863D}" type="parTrans" cxnId="{20740A2F-B924-4B4F-91F2-477A528F0149}">
      <dgm:prSet/>
      <dgm:spPr/>
      <dgm:t>
        <a:bodyPr/>
        <a:lstStyle/>
        <a:p>
          <a:endParaRPr lang="ru-RU"/>
        </a:p>
      </dgm:t>
    </dgm:pt>
    <dgm:pt modelId="{C6AED012-ED93-45FB-8D98-A53149E4FD1B}" type="sibTrans" cxnId="{20740A2F-B924-4B4F-91F2-477A528F0149}">
      <dgm:prSet/>
      <dgm:spPr/>
      <dgm:t>
        <a:bodyPr/>
        <a:lstStyle/>
        <a:p>
          <a:endParaRPr lang="ru-RU" dirty="0"/>
        </a:p>
      </dgm:t>
    </dgm:pt>
    <dgm:pt modelId="{AEB812D7-5E5B-4B21-843B-4F39A88B9ACF}">
      <dgm:prSet phldrT="[Текст]"/>
      <dgm:spPr/>
      <dgm:t>
        <a:bodyPr/>
        <a:lstStyle/>
        <a:p>
          <a:r>
            <a:rPr lang="ru-RU" dirty="0" smtClean="0"/>
            <a:t>БЮДЖЕТ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</a:r>
          <a:endParaRPr lang="ru-RU" dirty="0"/>
        </a:p>
      </dgm:t>
    </dgm:pt>
    <dgm:pt modelId="{356E3A8B-99E4-42CD-88B7-26744B09689A}" type="parTrans" cxnId="{032C3575-0326-4654-A752-8D451D42239C}">
      <dgm:prSet/>
      <dgm:spPr/>
      <dgm:t>
        <a:bodyPr/>
        <a:lstStyle/>
        <a:p>
          <a:endParaRPr lang="ru-RU"/>
        </a:p>
      </dgm:t>
    </dgm:pt>
    <dgm:pt modelId="{9B6DF568-1E1B-41D6-85E9-5FC1772E348C}" type="sibTrans" cxnId="{032C3575-0326-4654-A752-8D451D42239C}">
      <dgm:prSet/>
      <dgm:spPr/>
      <dgm:t>
        <a:bodyPr/>
        <a:lstStyle/>
        <a:p>
          <a:endParaRPr lang="ru-RU"/>
        </a:p>
      </dgm:t>
    </dgm:pt>
    <dgm:pt modelId="{43138FD3-3271-4ADB-9A33-A9B6F641969D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l"/>
          <a:endParaRPr lang="ru-RU" dirty="0"/>
        </a:p>
      </dgm:t>
    </dgm:pt>
    <dgm:pt modelId="{097F2AF7-B818-4F8F-B4FA-89D40D6183D3}" type="parTrans" cxnId="{68BA55F9-F5C1-4255-8298-FAD658BEC163}">
      <dgm:prSet/>
      <dgm:spPr/>
      <dgm:t>
        <a:bodyPr/>
        <a:lstStyle/>
        <a:p>
          <a:endParaRPr lang="ru-RU"/>
        </a:p>
      </dgm:t>
    </dgm:pt>
    <dgm:pt modelId="{90B85C13-4301-493A-AAFD-DC1A00878354}" type="sibTrans" cxnId="{68BA55F9-F5C1-4255-8298-FAD658BEC163}">
      <dgm:prSet/>
      <dgm:spPr/>
      <dgm:t>
        <a:bodyPr/>
        <a:lstStyle/>
        <a:p>
          <a:endParaRPr lang="ru-RU"/>
        </a:p>
      </dgm:t>
    </dgm:pt>
    <dgm:pt modelId="{60301036-3CED-43A4-9D1F-A4E8F2BB9E7B}" type="pres">
      <dgm:prSet presAssocID="{B390EF51-2033-4F27-BE53-824BD8F6D2B8}" presName="Name0" presStyleCnt="0">
        <dgm:presLayoutVars>
          <dgm:dir/>
          <dgm:resizeHandles val="exact"/>
        </dgm:presLayoutVars>
      </dgm:prSet>
      <dgm:spPr/>
    </dgm:pt>
    <dgm:pt modelId="{8C3B3060-94EA-42ED-A17E-04A2FFCEEAC0}" type="pres">
      <dgm:prSet presAssocID="{B390EF51-2033-4F27-BE53-824BD8F6D2B8}" presName="vNodes" presStyleCnt="0"/>
      <dgm:spPr/>
    </dgm:pt>
    <dgm:pt modelId="{CB841E8E-4976-4DD8-9402-F7E4DAB395EF}" type="pres">
      <dgm:prSet presAssocID="{FB6AD13F-0DF6-4D41-80FB-CACDCB7EDEF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D57637-AB2A-460A-87C0-26F7E3FA0197}" type="pres">
      <dgm:prSet presAssocID="{C5E03C01-7986-4CD7-BD60-CE845C3D8C94}" presName="spacerT" presStyleCnt="0"/>
      <dgm:spPr/>
    </dgm:pt>
    <dgm:pt modelId="{F07563D8-970C-453B-92CA-504CCEEDA0DE}" type="pres">
      <dgm:prSet presAssocID="{C5E03C01-7986-4CD7-BD60-CE845C3D8C94}" presName="sibTrans" presStyleLbl="sibTrans2D1" presStyleIdx="0" presStyleCnt="2" custScaleX="65425" custScaleY="42317"/>
      <dgm:spPr/>
      <dgm:t>
        <a:bodyPr/>
        <a:lstStyle/>
        <a:p>
          <a:endParaRPr lang="ru-RU"/>
        </a:p>
      </dgm:t>
    </dgm:pt>
    <dgm:pt modelId="{45C26607-24F0-4E46-BBAB-5EF2220BBDCC}" type="pres">
      <dgm:prSet presAssocID="{C5E03C01-7986-4CD7-BD60-CE845C3D8C94}" presName="spacerB" presStyleCnt="0"/>
      <dgm:spPr/>
    </dgm:pt>
    <dgm:pt modelId="{16994547-C433-4098-84AF-40FA8BE6C4CD}" type="pres">
      <dgm:prSet presAssocID="{F7267C30-279A-4300-AFCC-9C54AF8ADE8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F670D-A6B5-4C64-8CB2-17ACE8C495AA}" type="pres">
      <dgm:prSet presAssocID="{B390EF51-2033-4F27-BE53-824BD8F6D2B8}" presName="sibTransLast" presStyleLbl="sibTrans2D1" presStyleIdx="1" presStyleCnt="2" custAng="99628" custScaleX="357062" custScaleY="93648" custLinFactX="-201166" custLinFactNeighborX="-300000" custLinFactNeighborY="8308"/>
      <dgm:spPr/>
      <dgm:t>
        <a:bodyPr/>
        <a:lstStyle/>
        <a:p>
          <a:endParaRPr lang="ru-RU"/>
        </a:p>
      </dgm:t>
    </dgm:pt>
    <dgm:pt modelId="{599FACE5-D730-44D9-BEA2-C0DE3932AC49}" type="pres">
      <dgm:prSet presAssocID="{B390EF51-2033-4F27-BE53-824BD8F6D2B8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B066474-52C0-494A-B824-07DBAA14EA12}" type="pres">
      <dgm:prSet presAssocID="{B390EF51-2033-4F27-BE53-824BD8F6D2B8}" presName="lastNode" presStyleLbl="node1" presStyleIdx="2" presStyleCnt="3" custScaleX="76375" custScaleY="74128" custLinFactX="-10343" custLinFactNeighborX="-100000" custLinFactNeighborY="-21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644394-EC79-450D-853C-88E76EFBBAA1}" type="presOf" srcId="{C6AED012-ED93-45FB-8D98-A53149E4FD1B}" destId="{599FACE5-D730-44D9-BEA2-C0DE3932AC49}" srcOrd="1" destOrd="0" presId="urn:microsoft.com/office/officeart/2005/8/layout/equation2"/>
    <dgm:cxn modelId="{671894F2-52CB-43A5-AB54-781FCE1B117A}" type="presOf" srcId="{FB6AD13F-0DF6-4D41-80FB-CACDCB7EDEFF}" destId="{CB841E8E-4976-4DD8-9402-F7E4DAB395EF}" srcOrd="0" destOrd="0" presId="urn:microsoft.com/office/officeart/2005/8/layout/equation2"/>
    <dgm:cxn modelId="{2499DBF1-4A87-4DDE-A61A-E7B43B8FE43F}" srcId="{B390EF51-2033-4F27-BE53-824BD8F6D2B8}" destId="{FB6AD13F-0DF6-4D41-80FB-CACDCB7EDEFF}" srcOrd="0" destOrd="0" parTransId="{DCB5283B-1E55-4095-B42C-5D338AD9AFB5}" sibTransId="{C5E03C01-7986-4CD7-BD60-CE845C3D8C94}"/>
    <dgm:cxn modelId="{20740A2F-B924-4B4F-91F2-477A528F0149}" srcId="{B390EF51-2033-4F27-BE53-824BD8F6D2B8}" destId="{F7267C30-279A-4300-AFCC-9C54AF8ADE87}" srcOrd="1" destOrd="0" parTransId="{4FC37803-8822-4233-BDED-DFFD8EF5863D}" sibTransId="{C6AED012-ED93-45FB-8D98-A53149E4FD1B}"/>
    <dgm:cxn modelId="{D5B47F52-4C65-4835-BB13-B5C421E42F8C}" type="presOf" srcId="{C6AED012-ED93-45FB-8D98-A53149E4FD1B}" destId="{886F670D-A6B5-4C64-8CB2-17ACE8C495AA}" srcOrd="0" destOrd="0" presId="urn:microsoft.com/office/officeart/2005/8/layout/equation2"/>
    <dgm:cxn modelId="{218BD07B-79BB-45C5-86D7-821A648FA975}" type="presOf" srcId="{AEB812D7-5E5B-4B21-843B-4F39A88B9ACF}" destId="{3B066474-52C0-494A-B824-07DBAA14EA12}" srcOrd="0" destOrd="0" presId="urn:microsoft.com/office/officeart/2005/8/layout/equation2"/>
    <dgm:cxn modelId="{7652FF28-2C50-497C-A120-D4444EC4F201}" type="presOf" srcId="{F7267C30-279A-4300-AFCC-9C54AF8ADE87}" destId="{16994547-C433-4098-84AF-40FA8BE6C4CD}" srcOrd="0" destOrd="0" presId="urn:microsoft.com/office/officeart/2005/8/layout/equation2"/>
    <dgm:cxn modelId="{76C817FA-F9C6-4170-BEAD-51B667B2F930}" type="presOf" srcId="{B390EF51-2033-4F27-BE53-824BD8F6D2B8}" destId="{60301036-3CED-43A4-9D1F-A4E8F2BB9E7B}" srcOrd="0" destOrd="0" presId="urn:microsoft.com/office/officeart/2005/8/layout/equation2"/>
    <dgm:cxn modelId="{032C3575-0326-4654-A752-8D451D42239C}" srcId="{B390EF51-2033-4F27-BE53-824BD8F6D2B8}" destId="{AEB812D7-5E5B-4B21-843B-4F39A88B9ACF}" srcOrd="2" destOrd="0" parTransId="{356E3A8B-99E4-42CD-88B7-26744B09689A}" sibTransId="{9B6DF568-1E1B-41D6-85E9-5FC1772E348C}"/>
    <dgm:cxn modelId="{68BA55F9-F5C1-4255-8298-FAD658BEC163}" srcId="{F7267C30-279A-4300-AFCC-9C54AF8ADE87}" destId="{43138FD3-3271-4ADB-9A33-A9B6F641969D}" srcOrd="0" destOrd="0" parTransId="{097F2AF7-B818-4F8F-B4FA-89D40D6183D3}" sibTransId="{90B85C13-4301-493A-AAFD-DC1A00878354}"/>
    <dgm:cxn modelId="{7A9E99B5-FEE4-4B9A-899D-8B5847E326DA}" type="presOf" srcId="{C5E03C01-7986-4CD7-BD60-CE845C3D8C94}" destId="{F07563D8-970C-453B-92CA-504CCEEDA0DE}" srcOrd="0" destOrd="0" presId="urn:microsoft.com/office/officeart/2005/8/layout/equation2"/>
    <dgm:cxn modelId="{B1D609A6-A175-4F21-8288-4FF4812ACB96}" type="presOf" srcId="{43138FD3-3271-4ADB-9A33-A9B6F641969D}" destId="{16994547-C433-4098-84AF-40FA8BE6C4CD}" srcOrd="0" destOrd="1" presId="urn:microsoft.com/office/officeart/2005/8/layout/equation2"/>
    <dgm:cxn modelId="{01693C68-1D94-4B82-8470-F28ABF6244E9}" type="presParOf" srcId="{60301036-3CED-43A4-9D1F-A4E8F2BB9E7B}" destId="{8C3B3060-94EA-42ED-A17E-04A2FFCEEAC0}" srcOrd="0" destOrd="0" presId="urn:microsoft.com/office/officeart/2005/8/layout/equation2"/>
    <dgm:cxn modelId="{EAE42595-4DD5-40A4-805C-B54AA44DC7B2}" type="presParOf" srcId="{8C3B3060-94EA-42ED-A17E-04A2FFCEEAC0}" destId="{CB841E8E-4976-4DD8-9402-F7E4DAB395EF}" srcOrd="0" destOrd="0" presId="urn:microsoft.com/office/officeart/2005/8/layout/equation2"/>
    <dgm:cxn modelId="{348E46E0-7CEE-4E5C-9407-6C43E0731671}" type="presParOf" srcId="{8C3B3060-94EA-42ED-A17E-04A2FFCEEAC0}" destId="{0DD57637-AB2A-460A-87C0-26F7E3FA0197}" srcOrd="1" destOrd="0" presId="urn:microsoft.com/office/officeart/2005/8/layout/equation2"/>
    <dgm:cxn modelId="{AAC80661-C8C1-4492-9826-4E98696EB7B6}" type="presParOf" srcId="{8C3B3060-94EA-42ED-A17E-04A2FFCEEAC0}" destId="{F07563D8-970C-453B-92CA-504CCEEDA0DE}" srcOrd="2" destOrd="0" presId="urn:microsoft.com/office/officeart/2005/8/layout/equation2"/>
    <dgm:cxn modelId="{A0AEEC99-42FD-44DC-8AE9-A9D809876656}" type="presParOf" srcId="{8C3B3060-94EA-42ED-A17E-04A2FFCEEAC0}" destId="{45C26607-24F0-4E46-BBAB-5EF2220BBDCC}" srcOrd="3" destOrd="0" presId="urn:microsoft.com/office/officeart/2005/8/layout/equation2"/>
    <dgm:cxn modelId="{6CDFC893-390B-4971-9E99-A2EC8726B254}" type="presParOf" srcId="{8C3B3060-94EA-42ED-A17E-04A2FFCEEAC0}" destId="{16994547-C433-4098-84AF-40FA8BE6C4CD}" srcOrd="4" destOrd="0" presId="urn:microsoft.com/office/officeart/2005/8/layout/equation2"/>
    <dgm:cxn modelId="{A52C98C3-9540-4C3C-BC9E-24705045FFBA}" type="presParOf" srcId="{60301036-3CED-43A4-9D1F-A4E8F2BB9E7B}" destId="{886F670D-A6B5-4C64-8CB2-17ACE8C495AA}" srcOrd="1" destOrd="0" presId="urn:microsoft.com/office/officeart/2005/8/layout/equation2"/>
    <dgm:cxn modelId="{D49FC1F8-1254-4E97-8589-7209FBCC18D1}" type="presParOf" srcId="{886F670D-A6B5-4C64-8CB2-17ACE8C495AA}" destId="{599FACE5-D730-44D9-BEA2-C0DE3932AC49}" srcOrd="0" destOrd="0" presId="urn:microsoft.com/office/officeart/2005/8/layout/equation2"/>
    <dgm:cxn modelId="{A8FB7283-849B-4652-9898-90CB360DEA89}" type="presParOf" srcId="{60301036-3CED-43A4-9D1F-A4E8F2BB9E7B}" destId="{3B066474-52C0-494A-B824-07DBAA14EA12}" srcOrd="2" destOrd="0" presId="urn:microsoft.com/office/officeart/2005/8/layout/equati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841E8E-4976-4DD8-9402-F7E4DAB395EF}">
      <dsp:nvSpPr>
        <dsp:cNvPr id="0" name=""/>
        <dsp:cNvSpPr/>
      </dsp:nvSpPr>
      <dsp:spPr>
        <a:xfrm>
          <a:off x="4052" y="267787"/>
          <a:ext cx="2026840" cy="2026840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ДОХОДЫ БЮДЖЕТА поступающие в бюджет денежные средства</a:t>
          </a:r>
          <a:endParaRPr lang="ru-RU" sz="1300" kern="1200" dirty="0"/>
        </a:p>
      </dsp:txBody>
      <dsp:txXfrm>
        <a:off x="4052" y="267787"/>
        <a:ext cx="2026840" cy="2026840"/>
      </dsp:txXfrm>
    </dsp:sp>
    <dsp:sp modelId="{F07563D8-970C-453B-92CA-504CCEEDA0DE}">
      <dsp:nvSpPr>
        <dsp:cNvPr id="0" name=""/>
        <dsp:cNvSpPr/>
      </dsp:nvSpPr>
      <dsp:spPr>
        <a:xfrm>
          <a:off x="632914" y="2459207"/>
          <a:ext cx="769115" cy="497464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632914" y="2459207"/>
        <a:ext cx="769115" cy="497464"/>
      </dsp:txXfrm>
    </dsp:sp>
    <dsp:sp modelId="{16994547-C433-4098-84AF-40FA8BE6C4CD}">
      <dsp:nvSpPr>
        <dsp:cNvPr id="0" name=""/>
        <dsp:cNvSpPr/>
      </dsp:nvSpPr>
      <dsp:spPr>
        <a:xfrm>
          <a:off x="4052" y="3121251"/>
          <a:ext cx="2026840" cy="2026840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РАСХОДЫ БЮДЖЕТА выплачиваемые из бюджета денежные средства</a:t>
          </a:r>
          <a:endParaRPr lang="ru-RU" sz="13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</dsp:txBody>
      <dsp:txXfrm>
        <a:off x="4052" y="3121251"/>
        <a:ext cx="2026840" cy="2026840"/>
      </dsp:txXfrm>
    </dsp:sp>
    <dsp:sp modelId="{886F670D-A6B5-4C64-8CB2-17ACE8C495AA}">
      <dsp:nvSpPr>
        <dsp:cNvPr id="0" name=""/>
        <dsp:cNvSpPr/>
      </dsp:nvSpPr>
      <dsp:spPr>
        <a:xfrm rot="21600000">
          <a:off x="619460" y="2381335"/>
          <a:ext cx="865081" cy="7060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 rot="21600000">
        <a:off x="619460" y="2381335"/>
        <a:ext cx="865081" cy="706091"/>
      </dsp:txXfrm>
    </dsp:sp>
    <dsp:sp modelId="{3B066474-52C0-494A-B824-07DBAA14EA12}">
      <dsp:nvSpPr>
        <dsp:cNvPr id="0" name=""/>
        <dsp:cNvSpPr/>
      </dsp:nvSpPr>
      <dsp:spPr>
        <a:xfrm>
          <a:off x="2487138" y="1118005"/>
          <a:ext cx="3095998" cy="30049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БЮДЖЕТ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</a:r>
          <a:endParaRPr lang="ru-RU" sz="1400" kern="1200" dirty="0"/>
        </a:p>
      </dsp:txBody>
      <dsp:txXfrm>
        <a:off x="2487138" y="1118005"/>
        <a:ext cx="3095998" cy="30049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0.50423</cdr:x>
      <cdr:y>0.23801</cdr:y>
    </cdr:from>
    <cdr:to>
      <cdr:x>0.76338</cdr:x>
      <cdr:y>0.35781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79110" y="1816730"/>
          <a:ext cx="914383" cy="914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2017</a:t>
          </a:r>
          <a:r>
            <a:rPr lang="ru-RU" sz="2000" dirty="0" smtClean="0"/>
            <a:t>год</a:t>
          </a:r>
          <a:endParaRPr lang="ru-RU" sz="2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0.36735</cdr:x>
      <cdr:y>0.29031</cdr:y>
    </cdr:from>
    <cdr:to>
      <cdr:x>0.70813</cdr:x>
      <cdr:y>0.39229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1844824"/>
          <a:ext cx="1202432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2017год</a:t>
          </a:r>
          <a:endParaRPr lang="ru-RU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0.36735</cdr:x>
      <cdr:y>0.33563</cdr:y>
    </cdr:from>
    <cdr:to>
      <cdr:x>0.70813</cdr:x>
      <cdr:y>0.43761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2132856"/>
          <a:ext cx="1202405" cy="648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2017 год</a:t>
          </a:r>
          <a:endParaRPr lang="ru-RU" sz="1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0.36735</cdr:x>
      <cdr:y>0.36963</cdr:y>
    </cdr:from>
    <cdr:to>
      <cdr:x>0.62651</cdr:x>
      <cdr:y>0.42628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2348880"/>
          <a:ext cx="914418" cy="36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2017 </a:t>
          </a:r>
          <a:r>
            <a:rPr lang="ru-RU" sz="1800" dirty="0" smtClean="0"/>
            <a:t>год</a:t>
          </a:r>
          <a:endParaRPr lang="ru-RU" sz="18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0.38961</cdr:x>
      <cdr:y>0.37057</cdr:y>
    </cdr:from>
    <cdr:to>
      <cdr:x>0.64877</cdr:x>
      <cdr:y>0.42722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0132" y="1643074"/>
          <a:ext cx="665265" cy="2511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2017 год</a:t>
          </a:r>
          <a:endParaRPr lang="ru-RU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C0D59-662A-43E3-A848-46B8E9D8C280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7EB5F-15D0-4327-8832-C9870B36FB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08.11.2016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08.11.2016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08.11.2016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08.11.2016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08.11.2016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08.11.2016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08.11.2016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08.11.2016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08.11.2016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08.11.2016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2C62-3B22-444B-B6D2-0FA36CA0DB7F}" type="datetimeFigureOut">
              <a:rPr lang="ru-RU" smtClean="0"/>
              <a:pPr/>
              <a:t>08.11.2016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932C62-3B22-444B-B6D2-0FA36CA0DB7F}" type="datetimeFigureOut">
              <a:rPr lang="ru-RU" smtClean="0"/>
              <a:pPr/>
              <a:t>08.11.2016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BF8BE9-E096-469D-AEEE-DDE9C4573A1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08721"/>
            <a:ext cx="8134672" cy="1152127"/>
          </a:xfrm>
        </p:spPr>
        <p:txBody>
          <a:bodyPr anchor="t"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ГРАЖДАН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356992"/>
            <a:ext cx="7632848" cy="302433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проекту решения Совета Мугреево-Никольского сельского поселения «О бюджете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Мугреево-Никольского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на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годов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с.Мугреево-Никольское     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2016г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доходов на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и динамика безвозмездных поступлений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58204" cy="5429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безвозмездных поступлений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28801"/>
          <a:ext cx="82296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по основным направлениям на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196752"/>
          <a:ext cx="82296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 anchor="t"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Проект бюджета Мугреево-Никольского сельского поселения на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2017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–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2019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годы – программный бюджет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cs typeface="Times New Roman" pitchFamily="18" charset="0"/>
              </a:rPr>
              <a:t>Проект бюджета Мугреево-Никольского сельского поселения на </a:t>
            </a:r>
            <a:r>
              <a:rPr lang="ru-RU" dirty="0" smtClean="0">
                <a:cs typeface="Times New Roman" pitchFamily="18" charset="0"/>
              </a:rPr>
              <a:t>2017-2019 </a:t>
            </a:r>
            <a:r>
              <a:rPr lang="ru-RU" dirty="0" smtClean="0">
                <a:cs typeface="Times New Roman" pitchFamily="18" charset="0"/>
              </a:rPr>
              <a:t>годы сформирован в программной структуре расходов на основе </a:t>
            </a:r>
            <a:r>
              <a:rPr lang="ru-RU" dirty="0" smtClean="0">
                <a:cs typeface="Times New Roman" pitchFamily="18" charset="0"/>
              </a:rPr>
              <a:t>5-ти </a:t>
            </a:r>
            <a:r>
              <a:rPr lang="ru-RU" dirty="0" smtClean="0">
                <a:cs typeface="Times New Roman" pitchFamily="18" charset="0"/>
              </a:rPr>
              <a:t>муниципальных программ Мугреево-Никольского сельского поселения. </a:t>
            </a:r>
          </a:p>
          <a:p>
            <a:pPr>
              <a:buNone/>
            </a:pPr>
            <a:endParaRPr lang="ru-RU" dirty="0" smtClean="0"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cs typeface="Times New Roman" pitchFamily="18" charset="0"/>
              </a:rPr>
              <a:t>		Муниципальная программа Мугреево-Никольского сельского поселения – это комплекс мероприятий, увязанных по ресурсам, срокам и исполнителям, направленных на достижение целей социального и экономического развития Мугреево-Никольского сельского поселения в определенной сфере. </a:t>
            </a:r>
          </a:p>
          <a:p>
            <a:pPr>
              <a:buNone/>
            </a:pPr>
            <a:endParaRPr lang="ru-RU" dirty="0" smtClean="0"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cs typeface="Times New Roman" pitchFamily="18" charset="0"/>
              </a:rPr>
              <a:t>		Муниципальная программа имеет цель, мероприятия и показатели эффективности, направленные на достижение заданного результата. При этом значение каждого показателя является индикатором по конкретному направлению деятельности и сигнализирует о плохом или хорошем результате, необходимости принятия новых решений. </a:t>
            </a:r>
            <a:endParaRPr lang="ru-RU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Мугреево-Никольского сельского поселения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714488"/>
          <a:ext cx="8429684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Перечень муниципальных программ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Мугреево-Никольского сельского поселения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		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	</a:t>
            </a:r>
            <a:r>
              <a:rPr lang="ru-RU" sz="1800" dirty="0" smtClean="0"/>
              <a:t>	</a:t>
            </a:r>
            <a:r>
              <a:rPr lang="ru-RU" sz="1600" dirty="0" smtClean="0"/>
              <a:t>1</a:t>
            </a:r>
            <a:r>
              <a:rPr lang="ru-RU" sz="1600" dirty="0" smtClean="0"/>
              <a:t>. Муниципальная программа Мугреево-Никольского сельского поселения «Развитие местного самоуправления Мугреево-Никольского сельского поселения».</a:t>
            </a:r>
          </a:p>
          <a:p>
            <a:pPr>
              <a:buNone/>
            </a:pPr>
            <a:r>
              <a:rPr lang="ru-RU" sz="1600" dirty="0" smtClean="0"/>
              <a:t>		</a:t>
            </a:r>
            <a:r>
              <a:rPr lang="ru-RU" sz="1600" dirty="0" smtClean="0"/>
              <a:t>2. Муниципальная программа Мугреево-Никольского сельского поселения «Пожарная безопасность Мугреево-Никольского сельского поселения на 2015-2017 годы».</a:t>
            </a:r>
          </a:p>
          <a:p>
            <a:pPr>
              <a:buNone/>
            </a:pPr>
            <a:r>
              <a:rPr lang="ru-RU" sz="1600" dirty="0" smtClean="0"/>
              <a:t>		</a:t>
            </a:r>
            <a:r>
              <a:rPr lang="ru-RU" sz="1600" dirty="0" smtClean="0"/>
              <a:t>3. </a:t>
            </a:r>
            <a:r>
              <a:rPr lang="ru-RU" sz="1600" dirty="0" smtClean="0"/>
              <a:t>Муниципальная программа Мугреево-Никольского сельского поселения </a:t>
            </a:r>
            <a:r>
              <a:rPr lang="ru-RU" sz="1600" dirty="0" smtClean="0"/>
              <a:t>«Военно-патриотическое воспитание несовершеннолетних и молодежи Мугреево-Никольского  сельского поселения на 2017 – 2019 годы».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		</a:t>
            </a:r>
            <a:r>
              <a:rPr lang="ru-RU" sz="1600" dirty="0" smtClean="0"/>
              <a:t>4. </a:t>
            </a:r>
            <a:r>
              <a:rPr lang="ru-RU" sz="1600" dirty="0" smtClean="0"/>
              <a:t>Муниципальная программа Мугреево-Никольского сельского поселения «Благоустройство Мугреево-Никольского сельского поселения».</a:t>
            </a:r>
          </a:p>
          <a:p>
            <a:pPr>
              <a:buNone/>
            </a:pPr>
            <a:r>
              <a:rPr lang="ru-RU" sz="1600" dirty="0" smtClean="0"/>
              <a:t>		</a:t>
            </a:r>
            <a:r>
              <a:rPr lang="ru-RU" sz="1600" dirty="0" smtClean="0"/>
              <a:t>5. </a:t>
            </a:r>
            <a:r>
              <a:rPr lang="ru-RU" sz="1600" dirty="0" smtClean="0"/>
              <a:t>Муниципальная программа Мугреево-Никольского сельского поселения «Развитие культуры в Мугреево-Никольском сельском поселении».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Структура расходов в рамках муниципальных программ Мугреево-Никольского сельского поселения на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2017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196752"/>
          <a:ext cx="82296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85723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расходов в рамках муниципальных программ Мугреево-Никольского сельского поселения в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2016-2019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</a:t>
            </a:r>
            <a:endParaRPr lang="ru-RU" sz="1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8472518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Муниципальная программа Мугреево-Никольского сельского поселения «Развитие местного самоуправления Мугреево-Никольского сельского поселения»</a:t>
            </a:r>
            <a:endParaRPr lang="ru-RU" sz="20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4978896" cy="4328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66528"/>
                <a:gridCol w="331236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Перечень подпрограмм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Обеспечение деятельности Администрации Мугреево-Никольского сельского поселения и развитие муниципальной службы в Мугреево-Никольском сельском поселении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Обеспечение финансирования непредвиденных расходов бюджета Мугреево-Никольского сельского поселения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Цель программы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</a:rPr>
                        <a:t>Создание необходимых условий для эффективной реализации органами местного самоуправления Мугреево-Никольского сельского поселения  полномочий по решению вопросов местного значения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</a:rPr>
                        <a:t>Объемы                               и источники                        финансирования 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</a:rPr>
                        <a:t>2017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</a:rPr>
                        <a:t>год –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</a:rPr>
                        <a:t>1336,7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</a:rPr>
                        <a:t>тыс. руб.;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</a:rPr>
                        <a:t>2018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</a:rPr>
                        <a:t>год –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</a:rPr>
                        <a:t>1314,0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</a:rPr>
                        <a:t>тыс. руб.;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</a:rPr>
                        <a:t>2019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</a:rPr>
                        <a:t>год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</a:rPr>
                        <a:t>–1304,0 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</a:rPr>
                        <a:t>тыс</a:t>
                      </a:r>
                      <a:r>
                        <a:rPr kumimoji="0" lang="ru-RU" sz="1400" kern="120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</a:rPr>
                        <a:t>руб.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5796136" y="1412776"/>
          <a:ext cx="334786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Содержимое 5"/>
          <p:cNvGraphicFramePr>
            <a:graphicFrameLocks/>
          </p:cNvGraphicFramePr>
          <p:nvPr/>
        </p:nvGraphicFramePr>
        <p:xfrm>
          <a:off x="5436096" y="-459432"/>
          <a:ext cx="3528392" cy="7632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              ЧТО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ТАКОЕ «БЮДЖЕТ ДЛЯ ГРАЖДАН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«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Бюджет для граждан» – аналитический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документ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разрабатываемый в целях предоставления гражданам актуальной информации 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проекте бюджета Мугреево-Никольского сельского поселения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формате, доступном для широкого круга пользователей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представленной информации отражены положения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проекта бюджета Мугреево-Никольского сельского поселения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предстоящие три года: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год 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2018-2019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годы.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Бюджет для граждан» нацелен на получение обратной связи от граждан, которым интересны современные проблемы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муниципальных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финансов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Мугреево-Никольском сельском поселении.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7984" y="4667250"/>
            <a:ext cx="3810000" cy="2190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Муниципальная программа Мугреево-Никольского сельского поселения «Безопасность Мугреево-Никольского сельского поселения»</a:t>
            </a:r>
            <a:endParaRPr lang="ru-RU" sz="20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204864"/>
          <a:ext cx="4906888" cy="338860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94520"/>
                <a:gridCol w="3312368"/>
              </a:tblGrid>
              <a:tr h="943221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Перечень подпрограмм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Обеспечение пожарной безопасности</a:t>
                      </a:r>
                    </a:p>
                    <a:p>
                      <a:pPr marL="342900" indent="-342900">
                        <a:buNone/>
                      </a:pP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216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Цель программы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первичных мер пожарной безопасности на территории Мугреево-Никольского сельского поселения</a:t>
                      </a:r>
                      <a:endParaRPr kumimoji="0"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22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Объём </a:t>
                      </a:r>
                      <a:r>
                        <a:rPr kumimoji="0" lang="ru-RU" sz="1600" kern="1200" dirty="0" smtClean="0"/>
                        <a:t>бюджетных ассигнований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2017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год –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48,9,0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 руб.</a:t>
                      </a:r>
                      <a:b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2018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год –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30,0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 руб.</a:t>
                      </a:r>
                      <a:b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2019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год –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15,0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 руб.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Содержимое 5"/>
          <p:cNvGraphicFramePr>
            <a:graphicFrameLocks/>
          </p:cNvGraphicFramePr>
          <p:nvPr/>
        </p:nvGraphicFramePr>
        <p:xfrm>
          <a:off x="5436096" y="620688"/>
          <a:ext cx="3528392" cy="573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Муниципальная программа Мугреево-Никольского сельского поселения «Благоустройство Мугреево-Никольского сельского поселения »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0" y="1782787"/>
          <a:ext cx="4978896" cy="32004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699447"/>
                <a:gridCol w="3279449"/>
              </a:tblGrid>
              <a:tr h="755938"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Перечень подпрограмм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600" b="0" dirty="0" smtClean="0"/>
                        <a:t>Уличное освещение Мугреево-Никольского сельского </a:t>
                      </a:r>
                      <a:r>
                        <a:rPr lang="ru-RU" sz="1600" b="0" dirty="0" smtClean="0"/>
                        <a:t>поселения</a:t>
                      </a:r>
                      <a:endParaRPr lang="ru-RU" sz="1600" b="0" dirty="0" smtClean="0"/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128805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Цели программы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Совершенствование системы благоустройства Мугреево-Никольского сельского поселения, создание комфортных условий проживания и отдыха населения</a:t>
                      </a:r>
                      <a:endParaRPr kumimoji="0" lang="ru-RU" sz="16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593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Объём </a:t>
                      </a:r>
                      <a:r>
                        <a:rPr kumimoji="0" lang="ru-RU" sz="1600" kern="1200" dirty="0" smtClean="0"/>
                        <a:t>бюджетных ассигнований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kern="1200" dirty="0" smtClean="0"/>
                        <a:t> </a:t>
                      </a:r>
                      <a:r>
                        <a:rPr kumimoji="0" lang="ru-RU" sz="1600" kern="1200" dirty="0" smtClean="0"/>
                        <a:t>2017 </a:t>
                      </a:r>
                      <a:r>
                        <a:rPr kumimoji="0" lang="ru-RU" sz="1600" kern="1200" dirty="0" smtClean="0"/>
                        <a:t>– </a:t>
                      </a:r>
                      <a:r>
                        <a:rPr kumimoji="0" lang="ru-RU" sz="1600" kern="1200" dirty="0" smtClean="0"/>
                        <a:t>270,0 </a:t>
                      </a:r>
                      <a:r>
                        <a:rPr kumimoji="0" lang="ru-RU" sz="1600" kern="1200" dirty="0" smtClean="0"/>
                        <a:t>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600" kern="1200" dirty="0" smtClean="0"/>
                        <a:t>2018 </a:t>
                      </a:r>
                      <a:r>
                        <a:rPr kumimoji="0" lang="ru-RU" sz="1600" kern="1200" dirty="0" smtClean="0"/>
                        <a:t>-  </a:t>
                      </a:r>
                      <a:r>
                        <a:rPr kumimoji="0" lang="ru-RU" sz="1600" kern="1200" dirty="0" smtClean="0"/>
                        <a:t>270,0 </a:t>
                      </a:r>
                      <a:r>
                        <a:rPr kumimoji="0" lang="ru-RU" sz="1600" kern="1200" dirty="0" smtClean="0"/>
                        <a:t>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600" kern="1200" dirty="0" smtClean="0"/>
                        <a:t>2019 – 250,0тыс.руб</a:t>
                      </a:r>
                      <a:r>
                        <a:rPr kumimoji="0" lang="ru-RU" sz="1600" kern="1200" dirty="0" smtClean="0"/>
                        <a:t>.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436096" y="0"/>
          <a:ext cx="3528392" cy="6354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Муниципальная программа Мугреево-Никольского сельского поселения «Развитие культуры в Мугреево-Никольском сельском поселении»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23528" y="2001849"/>
          <a:ext cx="4978896" cy="4491282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699447"/>
                <a:gridCol w="3279449"/>
              </a:tblGrid>
              <a:tr h="111339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Перечень подпрограмм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dirty="0" smtClean="0"/>
                        <a:t>Создание благоприятных условий нахождения граждан в учреждениях </a:t>
                      </a:r>
                      <a:r>
                        <a:rPr lang="ru-RU" sz="1400" dirty="0" smtClean="0"/>
                        <a:t>культуры</a:t>
                      </a:r>
                      <a:endParaRPr lang="ru-RU" sz="1400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13888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Цель программы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/>
                        <a:t>С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оздание оптимальных, безопасных и благоприятных условий нахождения граждан в муниципальных учреждениях, осуществляющих деятельность в сфере культуры на территории Мугреево-Никольского сельского поселения Южского муниципального района Ивановской области</a:t>
                      </a:r>
                    </a:p>
                    <a:p>
                      <a:pPr marL="0" algn="l" rtl="0" eaLnBrk="1" latinLnBrk="0" hangingPunct="1"/>
                      <a:endParaRPr kumimoji="0" lang="ru-RU" sz="14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15285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Объём </a:t>
                      </a:r>
                      <a:r>
                        <a:rPr kumimoji="0" lang="ru-RU" sz="1400" kern="1200" dirty="0" smtClean="0"/>
                        <a:t>бюджетных ассигнований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kern="1200" dirty="0" smtClean="0"/>
                        <a:t> </a:t>
                      </a:r>
                      <a:r>
                        <a:rPr kumimoji="0" lang="ru-RU" sz="1400" kern="1200" dirty="0" smtClean="0"/>
                        <a:t>2017 </a:t>
                      </a:r>
                      <a:r>
                        <a:rPr kumimoji="0" lang="ru-RU" sz="1400" kern="1200" dirty="0" smtClean="0"/>
                        <a:t>– </a:t>
                      </a:r>
                      <a:r>
                        <a:rPr kumimoji="0" lang="ru-RU" sz="1400" kern="1200" dirty="0" smtClean="0"/>
                        <a:t>1465,0 </a:t>
                      </a:r>
                      <a:r>
                        <a:rPr kumimoji="0" lang="ru-RU" sz="1400" kern="1200" dirty="0" smtClean="0"/>
                        <a:t>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/>
                        <a:t>2018 </a:t>
                      </a:r>
                      <a:r>
                        <a:rPr kumimoji="0" lang="ru-RU" sz="1400" kern="1200" dirty="0" smtClean="0"/>
                        <a:t>-  </a:t>
                      </a:r>
                      <a:r>
                        <a:rPr kumimoji="0" lang="ru-RU" sz="1400" kern="1200" dirty="0" smtClean="0"/>
                        <a:t>1425,1</a:t>
                      </a:r>
                      <a:r>
                        <a:rPr kumimoji="0" lang="ru-RU" sz="1400" kern="1200" baseline="0" dirty="0" smtClean="0"/>
                        <a:t> </a:t>
                      </a:r>
                      <a:r>
                        <a:rPr kumimoji="0" lang="ru-RU" sz="1400" kern="1200" dirty="0" smtClean="0"/>
                        <a:t>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kern="1200" dirty="0" smtClean="0"/>
                        <a:t>2019 </a:t>
                      </a:r>
                      <a:r>
                        <a:rPr kumimoji="0" lang="ru-RU" sz="1400" kern="1200" dirty="0" smtClean="0"/>
                        <a:t>– </a:t>
                      </a:r>
                      <a:r>
                        <a:rPr kumimoji="0" lang="ru-RU" sz="1400" kern="1200" dirty="0" smtClean="0"/>
                        <a:t>1328,8</a:t>
                      </a:r>
                      <a:r>
                        <a:rPr kumimoji="0" lang="ru-RU" sz="1400" kern="1200" baseline="0" dirty="0" smtClean="0"/>
                        <a:t> </a:t>
                      </a:r>
                      <a:r>
                        <a:rPr kumimoji="0" lang="ru-RU" sz="1400" kern="1200" dirty="0" smtClean="0"/>
                        <a:t>тыс.руб.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436096" y="0"/>
          <a:ext cx="3528392" cy="6354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Муниципальная программа Мугреево-Никольского сельского поселения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Военно-патриотическое воспитание несовершеннолетних и молодежи Мугреево-Никольского сельского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поселения»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571500" y="1928813"/>
          <a:ext cx="5186364" cy="2571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294"/>
                <a:gridCol w="3829070"/>
              </a:tblGrid>
              <a:tr h="1357311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Цель программы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1.Повышение уровня военно-патриотического воспитания молодежи;</a:t>
                      </a:r>
                    </a:p>
                    <a:p>
                      <a:r>
                        <a:rPr kumimoji="0" lang="ru-RU" sz="14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2.Воспитание у подростков моральных и психологических качеств патриота и защитника Родины</a:t>
                      </a:r>
                      <a:endParaRPr kumimoji="0" lang="ru-RU" sz="14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14446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Объём </a:t>
                      </a:r>
                      <a:r>
                        <a:rPr kumimoji="0" lang="ru-RU" sz="1400" b="0" kern="1200" dirty="0" smtClean="0"/>
                        <a:t>бюджетных ассигнований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400" b="0" kern="1200" dirty="0" smtClean="0"/>
                        <a:t> 2017 – </a:t>
                      </a:r>
                      <a:r>
                        <a:rPr kumimoji="0" lang="ru-RU" sz="1400" b="0" kern="1200" dirty="0" smtClean="0"/>
                        <a:t>1,0 </a:t>
                      </a:r>
                      <a:r>
                        <a:rPr kumimoji="0" lang="ru-RU" sz="1400" b="0" kern="1200" dirty="0" smtClean="0"/>
                        <a:t>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b="0" kern="1200" dirty="0" smtClean="0"/>
                        <a:t>2018 -  </a:t>
                      </a:r>
                      <a:r>
                        <a:rPr kumimoji="0" lang="ru-RU" sz="1400" b="0" kern="1200" dirty="0" smtClean="0"/>
                        <a:t>1,0</a:t>
                      </a:r>
                      <a:r>
                        <a:rPr kumimoji="0" lang="ru-RU" sz="1400" b="0" kern="1200" baseline="0" dirty="0" smtClean="0"/>
                        <a:t> </a:t>
                      </a:r>
                      <a:r>
                        <a:rPr kumimoji="0" lang="ru-RU" sz="1400" b="0" kern="1200" dirty="0" smtClean="0"/>
                        <a:t>тыс.руб.;</a:t>
                      </a:r>
                    </a:p>
                    <a:p>
                      <a:pPr marL="0" algn="l" rtl="0" eaLnBrk="1" latinLnBrk="0" hangingPunct="1"/>
                      <a:r>
                        <a:rPr kumimoji="0" lang="ru-RU" sz="1400" b="0" kern="1200" dirty="0" smtClean="0"/>
                        <a:t>2019 – </a:t>
                      </a:r>
                      <a:r>
                        <a:rPr kumimoji="0" lang="ru-RU" sz="1400" b="0" kern="1200" dirty="0" smtClean="0"/>
                        <a:t>1,0</a:t>
                      </a:r>
                      <a:r>
                        <a:rPr kumimoji="0" lang="ru-RU" sz="1400" b="0" kern="1200" baseline="0" dirty="0" smtClean="0"/>
                        <a:t> </a:t>
                      </a:r>
                      <a:r>
                        <a:rPr kumimoji="0" lang="ru-RU" sz="1400" b="0" kern="1200" dirty="0" smtClean="0"/>
                        <a:t>тыс.руб.</a:t>
                      </a:r>
                      <a:endParaRPr kumimoji="0" lang="ru-RU" sz="14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6000760" y="1643050"/>
          <a:ext cx="2567006" cy="4576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0120"/>
          </a:xfrm>
        </p:spPr>
        <p:txBody>
          <a:bodyPr anchor="t">
            <a:norm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непрограммных направлений расходов на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64704" y="1124744"/>
          <a:ext cx="8111752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124744"/>
            <a:ext cx="7992888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Материалы подготовлены Администрацией Мугреево-Никольского</a:t>
            </a:r>
          </a:p>
          <a:p>
            <a:pPr algn="ctr"/>
            <a:r>
              <a:rPr lang="ru-RU" dirty="0" smtClean="0"/>
              <a:t> сельского поселения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Контактная информация:</a:t>
            </a:r>
          </a:p>
          <a:p>
            <a:endParaRPr lang="ru-RU" dirty="0" smtClean="0"/>
          </a:p>
          <a:p>
            <a:r>
              <a:rPr lang="ru-RU" dirty="0" smtClean="0"/>
              <a:t>Адрес: Ивановская область, Южский район, с.Мугреево-Никольское,</a:t>
            </a:r>
          </a:p>
          <a:p>
            <a:r>
              <a:rPr lang="ru-RU" dirty="0" smtClean="0"/>
              <a:t> ул. Центральная, д.40</a:t>
            </a:r>
          </a:p>
          <a:p>
            <a:endParaRPr lang="ru-RU" dirty="0" smtClean="0"/>
          </a:p>
          <a:p>
            <a:r>
              <a:rPr lang="ru-RU" dirty="0" smtClean="0"/>
              <a:t>Тел./ факс: (49347) 25-341</a:t>
            </a:r>
          </a:p>
          <a:p>
            <a:endParaRPr lang="ru-RU" dirty="0" smtClean="0"/>
          </a:p>
          <a:p>
            <a:r>
              <a:rPr lang="ru-RU" dirty="0" smtClean="0"/>
              <a:t>Е-</a:t>
            </a:r>
            <a:r>
              <a:rPr lang="en-US" dirty="0" smtClean="0"/>
              <a:t>mail</a:t>
            </a:r>
            <a:r>
              <a:rPr lang="ru-RU" dirty="0" smtClean="0"/>
              <a:t>: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mugreevo_nik_adm@mail.ru</a:t>
            </a:r>
          </a:p>
          <a:p>
            <a:endParaRPr lang="en-US" dirty="0" smtClean="0"/>
          </a:p>
          <a:p>
            <a:r>
              <a:rPr lang="ru-RU" dirty="0" smtClean="0"/>
              <a:t>Официальный сайт</a:t>
            </a:r>
            <a:r>
              <a:rPr lang="ru-RU" dirty="0" smtClean="0"/>
              <a:t>: </a:t>
            </a:r>
            <a:r>
              <a:rPr lang="en-US" dirty="0" smtClean="0"/>
              <a:t>http://mugreevo-nik.ru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6347048" cy="5415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372200" y="476672"/>
            <a:ext cx="221399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1600" dirty="0"/>
              <a:t>Если расходы бюджета превышают доходы, то бюджет формируется с дефицитом. </a:t>
            </a:r>
            <a:endParaRPr lang="ru-RU" sz="1600" dirty="0" smtClean="0"/>
          </a:p>
          <a:p>
            <a:endParaRPr lang="ru-RU" sz="1600" dirty="0"/>
          </a:p>
          <a:p>
            <a:r>
              <a:rPr lang="ru-RU" sz="1600" dirty="0" smtClean="0"/>
              <a:t>Превышение </a:t>
            </a:r>
            <a:r>
              <a:rPr lang="ru-RU" sz="1600" dirty="0"/>
              <a:t>доходов над расходами образует профицит бюджета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r>
              <a:rPr lang="ru-RU" sz="1600" dirty="0"/>
              <a:t>Сбалансированность бюджета по доходам и расходам – основополагающее требование, предъявляемое к органам, составляющим и утверждающим бюджет.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332656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БЮДЖЕТ?</a:t>
            </a:r>
            <a:endParaRPr lang="ru-RU" sz="24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 anchor="t">
            <a:normAutofit fontScale="90000"/>
          </a:bodyPr>
          <a:lstStyle/>
          <a:p>
            <a:r>
              <a:rPr lang="ru-RU" sz="4000" b="1" dirty="0" smtClean="0"/>
              <a:t>Какие этапы проходит проект бюджета? 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980728"/>
          <a:ext cx="8424936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6398368"/>
              </a:tblGrid>
              <a:tr h="1661276">
                <a:tc>
                  <a:txBody>
                    <a:bodyPr/>
                    <a:lstStyle/>
                    <a:p>
                      <a:endParaRPr kumimoji="0"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СОСТАВЛЕНИЕ ПРОЕКТА БЮДЖЕТА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по составлению проекта бюджета начинается за 9 месяцев до начала очередного финансового года. Постановлением Администрации Мугреево-Никольского сельского поселения от </a:t>
                      </a:r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15.09.2016 </a:t>
                      </a:r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56 </a:t>
                      </a:r>
                      <a:r>
                        <a:rPr kumimoji="0" lang="ru-RU" sz="16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 Порядок составления проекта бюджета Мугреево-Никольского сельского поселения на очередной финансовый год и плановый период. Непосредственное составление бюджета осуществляет Администрация Мугреево-Никольского сельского поселения. </a:t>
                      </a:r>
                      <a:endParaRPr lang="ru-RU" sz="1600" dirty="0"/>
                    </a:p>
                  </a:txBody>
                  <a:tcPr/>
                </a:tc>
              </a:tr>
              <a:tr h="1859637">
                <a:tc>
                  <a:txBody>
                    <a:bodyPr/>
                    <a:lstStyle/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РАССМОТРЕНИЕ ПРОЕКТА БЮДЖЕТА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бюджета одобряется Администрацией Мугреево-Никольского сельского поселения и вносится в Совет Мугреево-Никольского сельского поселения не позднее 15 ноября текущего финансового года. </a:t>
                      </a:r>
                    </a:p>
                    <a:p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целях информирования граждан и выявления общественного мнения в сфере бюджетных правоотношений проекту бюджета проводятся публичные слушания. Для этого проект бюджета размещается на официальном сайте Администрации Мугреево-Никольского  сельского поселения в сети «Интернет». Совет Мугреево-Никольского сельского поселения рассматривает проект о бюджете в двух чтениях. 	</a:t>
                      </a:r>
                    </a:p>
                  </a:txBody>
                  <a:tcPr/>
                </a:tc>
              </a:tr>
              <a:tr h="1190168">
                <a:tc>
                  <a:txBody>
                    <a:bodyPr/>
                    <a:lstStyle/>
                    <a:p>
                      <a:endParaRPr kumimoji="0"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УТВЕРЖДЕНИЕ ПРОЕКТА БЮДЖЕТА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sz="16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l" rtl="0" eaLnBrk="1" latinLnBrk="0" hangingPunct="1"/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бюджета  утверждается Советом Мугреево-Никольского  сельского поселения в форме решения Совета Мугреево-Никольского сельского поселения 	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Мугреево-Никольского сельского поселения на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 и на период до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 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Обеспечение долгосрочной сбалансированности и устойчивости бюджетной системы.</a:t>
            </a:r>
          </a:p>
          <a:p>
            <a:r>
              <a:rPr lang="ru-RU" sz="2000" dirty="0" smtClean="0"/>
              <a:t>Увеличение доходной базы поселения.</a:t>
            </a:r>
          </a:p>
          <a:p>
            <a:r>
              <a:rPr lang="ru-RU" sz="2000" dirty="0" smtClean="0"/>
              <a:t>Муниципальная поддержка инвестиционной деятельности.</a:t>
            </a:r>
          </a:p>
          <a:p>
            <a:r>
              <a:rPr lang="ru-RU" sz="2000" dirty="0" smtClean="0"/>
              <a:t>Обеспечение потребностей граждан в муниципальных услугах, повышение их доступности и качества.</a:t>
            </a:r>
          </a:p>
          <a:p>
            <a:r>
              <a:rPr lang="ru-RU" sz="2000" dirty="0" smtClean="0"/>
              <a:t>Реализация долгосрочных приоритетов и целей социально-экономического развития Мугреево-Никольского сельского поселения.</a:t>
            </a:r>
          </a:p>
          <a:p>
            <a:r>
              <a:rPr lang="ru-RU" sz="2000" dirty="0" smtClean="0"/>
              <a:t>Повышение эффективности бюджетных расходов.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Мугреево-Никольского сельского поселения</a:t>
            </a: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dirty="0" smtClean="0"/>
              <a:t>Прогноз социально-экономического развития – это научно обоснованная гипотеза о вероятном будущем состоянии экономической системы и экономических объектов и характеризующие это состояние показатели.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Разработку, составление прогнозов называют прогнозированием.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основных характеристик бюджета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Мугреево-Никольского сельского поселения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19256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1463"/>
                <a:gridCol w="1506135"/>
                <a:gridCol w="1430829"/>
                <a:gridCol w="143082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всего,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3297,6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3297,0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3233,4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147,3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148,5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неналоговые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безвозмездные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3149,1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3149,7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3084,9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3297,6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3297,0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3233,4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(-), профицит (+)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548681"/>
            <a:ext cx="87129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ctr"/>
            <a:r>
              <a:rPr lang="ru-RU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Структура </a:t>
            </a:r>
            <a:r>
              <a:rPr lang="ru-RU" sz="2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доходов бюджета Мугреево-Никольского сельского поселения в </a:t>
            </a:r>
            <a:r>
              <a:rPr lang="ru-RU" sz="2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2017-2019 </a:t>
            </a:r>
            <a:r>
              <a:rPr lang="ru-RU" sz="2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годах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568" y="1916833"/>
            <a:ext cx="2304255" cy="25853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Налоговые </a:t>
            </a:r>
            <a:r>
              <a:rPr lang="ru-RU" dirty="0"/>
              <a:t>доходы 	</a:t>
            </a:r>
          </a:p>
          <a:p>
            <a:r>
              <a:rPr lang="ru-RU" sz="1200" dirty="0"/>
  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и местных налогов, а также </a:t>
            </a:r>
            <a:r>
              <a:rPr lang="ru-RU" sz="1200" dirty="0" smtClean="0"/>
              <a:t>пеней </a:t>
            </a:r>
            <a:r>
              <a:rPr lang="ru-RU" sz="1200" dirty="0"/>
              <a:t>и штрафов по ним. </a:t>
            </a:r>
            <a:r>
              <a:rPr lang="ru-RU" dirty="0"/>
              <a:t>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5856" y="1916832"/>
            <a:ext cx="2592288" cy="249299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Неналоговые доходы</a:t>
            </a:r>
          </a:p>
          <a:p>
            <a:endParaRPr lang="ru-RU" dirty="0"/>
          </a:p>
          <a:p>
            <a:r>
              <a:rPr lang="ru-RU" sz="1200" dirty="0"/>
              <a:t>Поступающие в бюджет платежи за оказание государственных услуг, </a:t>
            </a:r>
            <a:r>
              <a:rPr lang="ru-RU" sz="1200" dirty="0" smtClean="0"/>
              <a:t>за </a:t>
            </a:r>
            <a:r>
              <a:rPr lang="ru-RU" sz="1200" dirty="0"/>
              <a:t>пользование государственной собственностью, от продажи </a:t>
            </a:r>
            <a:r>
              <a:rPr lang="ru-RU" sz="1200" dirty="0" smtClean="0"/>
              <a:t>муниципального имущества</a:t>
            </a:r>
            <a:r>
              <a:rPr lang="ru-RU" sz="1200" dirty="0"/>
              <a:t>, а также платежи в виде штрафов и иных санкций за нарушение законодательства</a:t>
            </a:r>
            <a:r>
              <a:rPr lang="ru-RU" dirty="0"/>
              <a:t>. 	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177" y="1916832"/>
            <a:ext cx="2592288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Безвозмездные поступления</a:t>
            </a:r>
          </a:p>
          <a:p>
            <a:endParaRPr lang="ru-RU" dirty="0"/>
          </a:p>
          <a:p>
            <a:r>
              <a:rPr lang="ru-RU" sz="1200" dirty="0"/>
              <a:t>Дотации, субсидии, субвенции, иные межбюджетные трансферты из </a:t>
            </a:r>
            <a:r>
              <a:rPr lang="ru-RU" sz="1200" dirty="0" smtClean="0"/>
              <a:t>областного бюджета</a:t>
            </a:r>
            <a:r>
              <a:rPr lang="ru-RU" sz="1200" dirty="0"/>
              <a:t>	</a:t>
            </a:r>
          </a:p>
          <a:p>
            <a:pPr algn="ctr"/>
            <a:endParaRPr lang="ru-RU" dirty="0"/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323528" y="4365104"/>
          <a:ext cx="280831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3419872" y="4365104"/>
          <a:ext cx="252028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6228184" y="4365104"/>
          <a:ext cx="254394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475928" y="4517504"/>
          <a:ext cx="280831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и динамика налоговых и неналоговых доходов </a:t>
            </a:r>
            <a:b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1170</TotalTime>
  <Words>960</Words>
  <Application>Microsoft Office PowerPoint</Application>
  <PresentationFormat>Экран (4:3)</PresentationFormat>
  <Paragraphs>203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 БЮДЖЕТ ДЛЯ ГРАЖДАН</vt:lpstr>
      <vt:lpstr>                      ЧТО ТАКОЕ «БЮДЖЕТ ДЛЯ ГРАЖДАН»   «Бюджет для граждан» – аналитический документ, разрабатываемый в целях предоставления гражданам актуальной информации о проекте бюджета Мугреево-Никольского сельского поселения в формате, доступном для широкого круга пользователей.   В представленной информации отражены положения проекта бюджета Мугреево-Никольского сельского поселения на предстоящие три года: 2017 год и 2018-2019 годы.   «Бюджет для граждан» нацелен на получение обратной связи от граждан, которым интересны современные проблемы муниципальных финансов в Мугреево-Никольском сельском поселении. </vt:lpstr>
      <vt:lpstr>Слайд 3</vt:lpstr>
      <vt:lpstr>Какие этапы проходит проект бюджета? </vt:lpstr>
      <vt:lpstr>Основные направления бюджетной и налоговой политики Мугреево-Никольского сельского поселения на 2017 год и на период до 2019 года </vt:lpstr>
      <vt:lpstr>Прогноз социально-экономического развития Мугреево-Никольского сельского поселения</vt:lpstr>
      <vt:lpstr>Прогноз основных характеристик бюджета  Мугреево-Никольского сельского поселения                                                                                                                              (тыс.руб.)</vt:lpstr>
      <vt:lpstr>Слайд 8</vt:lpstr>
      <vt:lpstr>Структура и динамика налоговых и неналоговых доходов  в 2015 – 2019 годах</vt:lpstr>
      <vt:lpstr>Структура налоговых доходов на 2017 год</vt:lpstr>
      <vt:lpstr>Структура и динамика безвозмездных поступлений  в 2015 - 2019 годах</vt:lpstr>
      <vt:lpstr>Структура безвозмездных поступлений  на 2017 год</vt:lpstr>
      <vt:lpstr>Структура расходов бюджета по основным направлениям на 2017 год</vt:lpstr>
      <vt:lpstr>Проект бюджета Мугреево-Никольского сельского поселения на 2017 – 2019 годы – программный бюджет</vt:lpstr>
      <vt:lpstr>Структура расходов бюджета  Мугреево-Никольского сельского поселения</vt:lpstr>
      <vt:lpstr>Перечень муниципальных программ  Мугреево-Никольского сельского поселения</vt:lpstr>
      <vt:lpstr>Структура расходов в рамках муниципальных программ Мугреево-Никольского сельского поселения на 2017 год</vt:lpstr>
      <vt:lpstr>Динамика расходов в рамках муниципальных программ Мугреево-Никольского сельского поселения в 2016-2019 годах</vt:lpstr>
      <vt:lpstr>Муниципальная программа Мугреево-Никольского сельского поселения «Развитие местного самоуправления Мугреево-Никольского сельского поселения»</vt:lpstr>
      <vt:lpstr>Муниципальная программа Мугреево-Никольского сельского поселения «Безопасность Мугреево-Никольского сельского поселения»</vt:lpstr>
      <vt:lpstr>Муниципальная программа Мугреево-Никольского сельского поселения «Благоустройство Мугреево-Никольского сельского поселения »</vt:lpstr>
      <vt:lpstr>Муниципальная программа Мугреево-Никольского сельского поселения «Развитие культуры в Мугреево-Никольском сельском поселении»</vt:lpstr>
      <vt:lpstr>Муниципальная программа Мугреево-Никольского сельского поселения «Военно-патриотическое воспитание несовершеннолетних и молодежи Мугреево-Никольского сельского поселения»</vt:lpstr>
      <vt:lpstr>Структура непрограммных направлений расходов на 2017 год</vt:lpstr>
      <vt:lpstr>Слайд 25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admin</dc:creator>
  <cp:lastModifiedBy>1</cp:lastModifiedBy>
  <cp:revision>123</cp:revision>
  <dcterms:created xsi:type="dcterms:W3CDTF">2014-11-15T11:40:17Z</dcterms:created>
  <dcterms:modified xsi:type="dcterms:W3CDTF">2016-11-08T11:24:15Z</dcterms:modified>
</cp:coreProperties>
</file>