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8"/>
  </p:notesMasterIdLst>
  <p:sldIdLst>
    <p:sldId id="256" r:id="rId2"/>
    <p:sldId id="257" r:id="rId3"/>
    <p:sldId id="258" r:id="rId4"/>
    <p:sldId id="259" r:id="rId5"/>
    <p:sldId id="260" r:id="rId6"/>
    <p:sldId id="261" r:id="rId7"/>
    <p:sldId id="308" r:id="rId8"/>
    <p:sldId id="309" r:id="rId9"/>
    <p:sldId id="310" r:id="rId10"/>
    <p:sldId id="311" r:id="rId11"/>
    <p:sldId id="312" r:id="rId12"/>
    <p:sldId id="263" r:id="rId13"/>
    <p:sldId id="264" r:id="rId14"/>
    <p:sldId id="265" r:id="rId15"/>
    <p:sldId id="270" r:id="rId16"/>
    <p:sldId id="339" r:id="rId17"/>
    <p:sldId id="340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41" r:id="rId28"/>
    <p:sldId id="342" r:id="rId29"/>
    <p:sldId id="267" r:id="rId30"/>
    <p:sldId id="269" r:id="rId31"/>
    <p:sldId id="268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29" r:id="rId40"/>
    <p:sldId id="343" r:id="rId41"/>
    <p:sldId id="344" r:id="rId42"/>
    <p:sldId id="345" r:id="rId43"/>
    <p:sldId id="346" r:id="rId44"/>
    <p:sldId id="347" r:id="rId45"/>
    <p:sldId id="273" r:id="rId46"/>
    <p:sldId id="348" r:id="rId47"/>
    <p:sldId id="290" r:id="rId48"/>
    <p:sldId id="284" r:id="rId49"/>
    <p:sldId id="349" r:id="rId50"/>
    <p:sldId id="330" r:id="rId51"/>
    <p:sldId id="286" r:id="rId52"/>
    <p:sldId id="331" r:id="rId53"/>
    <p:sldId id="277" r:id="rId54"/>
    <p:sldId id="332" r:id="rId55"/>
    <p:sldId id="278" r:id="rId56"/>
    <p:sldId id="304" r:id="rId57"/>
    <p:sldId id="291" r:id="rId58"/>
    <p:sldId id="305" r:id="rId59"/>
    <p:sldId id="282" r:id="rId60"/>
    <p:sldId id="333" r:id="rId61"/>
    <p:sldId id="334" r:id="rId62"/>
    <p:sldId id="306" r:id="rId63"/>
    <p:sldId id="338" r:id="rId64"/>
    <p:sldId id="336" r:id="rId65"/>
    <p:sldId id="337" r:id="rId66"/>
    <p:sldId id="283" r:id="rId6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5BA3"/>
    <a:srgbClr val="FF66FF"/>
    <a:srgbClr val="00FF0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783" autoAdjust="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0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5.xml"/><Relationship Id="rId3" Type="http://schemas.openxmlformats.org/officeDocument/2006/relationships/slide" Target="slides/slide20.xml"/><Relationship Id="rId7" Type="http://schemas.openxmlformats.org/officeDocument/2006/relationships/slide" Target="slides/slide24.xml"/><Relationship Id="rId2" Type="http://schemas.openxmlformats.org/officeDocument/2006/relationships/slide" Target="slides/slide19.xml"/><Relationship Id="rId1" Type="http://schemas.openxmlformats.org/officeDocument/2006/relationships/slide" Target="slides/slide18.xml"/><Relationship Id="rId6" Type="http://schemas.openxmlformats.org/officeDocument/2006/relationships/slide" Target="slides/slide23.xml"/><Relationship Id="rId11" Type="http://schemas.openxmlformats.org/officeDocument/2006/relationships/slide" Target="slides/slide28.xml"/><Relationship Id="rId5" Type="http://schemas.openxmlformats.org/officeDocument/2006/relationships/slide" Target="slides/slide22.xml"/><Relationship Id="rId10" Type="http://schemas.openxmlformats.org/officeDocument/2006/relationships/slide" Target="slides/slide27.xml"/><Relationship Id="rId4" Type="http://schemas.openxmlformats.org/officeDocument/2006/relationships/slide" Target="slides/slide21.xml"/><Relationship Id="rId9" Type="http://schemas.openxmlformats.org/officeDocument/2006/relationships/slide" Target="slides/slide2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9547970453425448"/>
          <c:y val="0.2238895499066412"/>
          <c:w val="0.73216366272693256"/>
          <c:h val="0.61688038246646471"/>
        </c:manualLayout>
      </c:layout>
      <c:bar3DChart>
        <c:barDir val="col"/>
        <c:grouping val="clustered"/>
        <c:gapWidth val="100"/>
        <c:shape val="box"/>
        <c:axId val="100353536"/>
        <c:axId val="100358016"/>
        <c:axId val="0"/>
      </c:bar3DChart>
      <c:catAx>
        <c:axId val="100353536"/>
        <c:scaling>
          <c:orientation val="minMax"/>
        </c:scaling>
        <c:delete val="1"/>
        <c:axPos val="b"/>
        <c:numFmt formatCode="General" sourceLinked="1"/>
        <c:tickLblPos val="none"/>
        <c:crossAx val="100358016"/>
        <c:crosses val="autoZero"/>
        <c:auto val="1"/>
        <c:lblAlgn val="ctr"/>
        <c:lblOffset val="100"/>
      </c:catAx>
      <c:valAx>
        <c:axId val="100358016"/>
        <c:scaling>
          <c:orientation val="minMax"/>
        </c:scaling>
        <c:axPos val="l"/>
        <c:majorGridlines/>
        <c:numFmt formatCode="General" sourceLinked="1"/>
        <c:tickLblPos val="nextTo"/>
        <c:crossAx val="10035353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 b="0">
                <a:latin typeface="Times New Roman" pitchFamily="18" charset="0"/>
                <a:cs typeface="Times New Roman" pitchFamily="18" charset="0"/>
              </a:defRPr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3023148148148163"/>
          <c:y val="1.7359857311996959E-2"/>
        </c:manualLayout>
      </c:layout>
    </c:title>
    <c:plotArea>
      <c:layout>
        <c:manualLayout>
          <c:layoutTarget val="inner"/>
          <c:xMode val="edge"/>
          <c:yMode val="edge"/>
          <c:x val="1.6975308641975387E-2"/>
          <c:y val="0.11469375229670718"/>
          <c:w val="0.60493827160493863"/>
          <c:h val="0.7698584123658749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рамках муниципальных программ Мугреево-Никольского сельского поселения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3232.2</c:v>
                </c:pt>
                <c:pt idx="1">
                  <c:v>2975.3</c:v>
                </c:pt>
                <c:pt idx="2">
                  <c:v>2790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направления расходов</c:v>
                </c:pt>
              </c:strCache>
            </c:strRef>
          </c:tx>
          <c:spPr>
            <a:solidFill>
              <a:srgbClr val="00FF00"/>
            </a:solidFill>
          </c:spPr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477.5</c:v>
                </c:pt>
                <c:pt idx="1">
                  <c:v>364.7</c:v>
                </c:pt>
                <c:pt idx="2">
                  <c:v>215.4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Условно утверждённые расходы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0</c:v>
                </c:pt>
                <c:pt idx="1">
                  <c:v>79.099999999999994</c:v>
                </c:pt>
                <c:pt idx="2">
                  <c:v>146.30000000000001</c:v>
                </c:pt>
              </c:numCache>
            </c:numRef>
          </c:val>
        </c:ser>
        <c:dLbls>
          <c:showVal val="1"/>
        </c:dLbls>
        <c:axId val="69269376"/>
        <c:axId val="69270912"/>
      </c:barChart>
      <c:catAx>
        <c:axId val="69269376"/>
        <c:scaling>
          <c:orientation val="minMax"/>
        </c:scaling>
        <c:axPos val="b"/>
        <c:majorTickMark val="none"/>
        <c:tickLblPos val="nextTo"/>
        <c:crossAx val="69270912"/>
        <c:crosses val="autoZero"/>
        <c:auto val="1"/>
        <c:lblAlgn val="ctr"/>
        <c:lblOffset val="100"/>
      </c:catAx>
      <c:valAx>
        <c:axId val="69270912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692693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3503222659354919"/>
          <c:y val="9.6535387112288248E-2"/>
          <c:w val="0.34670184552588212"/>
          <c:h val="0.9034646128877120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3828011081948133E-2"/>
          <c:y val="0.10879276772852681"/>
          <c:w val="0.43274995139496564"/>
          <c:h val="0.811347560062940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Lbls>
            <c:delete val="1"/>
          </c:dLbls>
          <c:cat>
            <c:strRef>
              <c:f>Лист1!$A$2:$A$7</c:f>
              <c:strCache>
                <c:ptCount val="6"/>
                <c:pt idx="0">
                  <c:v>"Благоустройство Мугреево-Никольского сельского поселения  на 2019-2021г.г." - 270,0 тыс.руб.</c:v>
                </c:pt>
                <c:pt idx="1">
                  <c:v>"Развитие культуры в Мугреево-Никольском сельском поселении на 2019-2021гг" - 1657,8 тыс.руб.</c:v>
                </c:pt>
                <c:pt idx="2">
                  <c:v>"Обеспечение пожарной безопасности Мугреево-Никольского  сельского поселения Южского муниципального района на 2019-2021г.г." - 25,0 тыс.руб.</c:v>
                </c:pt>
                <c:pt idx="3">
                  <c:v>"Развитие  местного самоуправления в Мугреево-Никольском сельском поселении на 2019-2021г.г." - 1277,3 тыс.руб.</c:v>
                </c:pt>
                <c:pt idx="4">
                  <c:v>"Военно-патриотическое воспитание несовершеннолетних и молодежи Мугреево-Никольского сельского поселения на 2019-2021 годы" - 1,0 тыс.руб.</c:v>
                </c:pt>
                <c:pt idx="5">
                  <c:v>"Развитие малого и среднего предпринимательства на территории Мугреево-Никольского сельского поселения" - 1,0 тыс.руб.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270</c:v>
                </c:pt>
                <c:pt idx="1">
                  <c:v>1657.8</c:v>
                </c:pt>
                <c:pt idx="2">
                  <c:v>25</c:v>
                </c:pt>
                <c:pt idx="3">
                  <c:v>1277.3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49845679012345839"/>
          <c:y val="0"/>
          <c:w val="0.49228395061728397"/>
          <c:h val="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3828011081948133E-2"/>
          <c:y val="0.10879276772852718"/>
          <c:w val="0.38628209465002084"/>
          <c:h val="0.8113475600629384"/>
        </c:manualLayout>
      </c:layout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"Благоустройство Мугреево-Никольского сельского поселения  на 2019-2021г.г."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2018 год</c:v>
                </c:pt>
                <c:pt idx="1">
                  <c:v>2019 год2</c:v>
                </c:pt>
                <c:pt idx="2">
                  <c:v>2020 год</c:v>
                </c:pt>
                <c:pt idx="3">
                  <c:v>2021 год2</c:v>
                </c:pt>
              </c:strCache>
            </c:strRef>
          </c:cat>
          <c:val>
            <c:numRef>
              <c:f>Лист1!$B$2:$E$2</c:f>
              <c:numCache>
                <c:formatCode>_-* #,##0.0_р_._-;\-* #,##0.0_р_._-;_-* "-"??_р_._-;_-@_-</c:formatCode>
                <c:ptCount val="4"/>
                <c:pt idx="0">
                  <c:v>278.5</c:v>
                </c:pt>
                <c:pt idx="1">
                  <c:v>270</c:v>
                </c:pt>
                <c:pt idx="2">
                  <c:v>270</c:v>
                </c:pt>
                <c:pt idx="3">
                  <c:v>265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"Развитие культуры в Мугреево-Никольском сельском поселении на 2019-2021гг"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2018 год</c:v>
                </c:pt>
                <c:pt idx="1">
                  <c:v>2019 год2</c:v>
                </c:pt>
                <c:pt idx="2">
                  <c:v>2020 год</c:v>
                </c:pt>
                <c:pt idx="3">
                  <c:v>2021 год2</c:v>
                </c:pt>
              </c:strCache>
            </c:strRef>
          </c:cat>
          <c:val>
            <c:numRef>
              <c:f>Лист1!$B$3:$E$3</c:f>
              <c:numCache>
                <c:formatCode>_-* #,##0.0_р_._-;\-* #,##0.0_р_._-;_-* "-"??_р_._-;_-@_-</c:formatCode>
                <c:ptCount val="4"/>
                <c:pt idx="0">
                  <c:v>1668.2</c:v>
                </c:pt>
                <c:pt idx="1">
                  <c:v>1657.8</c:v>
                </c:pt>
                <c:pt idx="2">
                  <c:v>1434.7</c:v>
                </c:pt>
                <c:pt idx="3">
                  <c:v>1171.7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"Обеспечение пожарной безопасности Мугреево-Никольского  сельского поселения Южского муниципального района на 2019-2021г.г." 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2018 год</c:v>
                </c:pt>
                <c:pt idx="1">
                  <c:v>2019 год2</c:v>
                </c:pt>
                <c:pt idx="2">
                  <c:v>2020 год</c:v>
                </c:pt>
                <c:pt idx="3">
                  <c:v>2021 год2</c:v>
                </c:pt>
              </c:strCache>
            </c:strRef>
          </c:cat>
          <c:val>
            <c:numRef>
              <c:f>Лист1!$B$4:$E$4</c:f>
              <c:numCache>
                <c:formatCode>_-* #,##0.0_р_._-;\-* #,##0.0_р_._-;_-* "-"??_р_._-;_-@_-</c:formatCode>
                <c:ptCount val="4"/>
                <c:pt idx="0">
                  <c:v>100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"Развитие  местного самоуправления в Мугреево-Никольском сельском поселении на 2019-2021г.г." 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2018 год</c:v>
                </c:pt>
                <c:pt idx="1">
                  <c:v>2019 год2</c:v>
                </c:pt>
                <c:pt idx="2">
                  <c:v>2020 год</c:v>
                </c:pt>
                <c:pt idx="3">
                  <c:v>2021 год2</c:v>
                </c:pt>
              </c:strCache>
            </c:strRef>
          </c:cat>
          <c:val>
            <c:numRef>
              <c:f>Лист1!$B$5:$E$5</c:f>
              <c:numCache>
                <c:formatCode>_-* #,##0.0_р_._-;\-* #,##0.0_р_._-;_-* "-"??_р_._-;_-@_-</c:formatCode>
                <c:ptCount val="4"/>
                <c:pt idx="0">
                  <c:v>1411.7</c:v>
                </c:pt>
                <c:pt idx="1">
                  <c:v>1277.3</c:v>
                </c:pt>
                <c:pt idx="2">
                  <c:v>1217.3</c:v>
                </c:pt>
                <c:pt idx="3">
                  <c:v>1180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"Военно-патриотическое воспитание несовершеннолетних и молодежи Мугреево-Никольского сельского поселения на 2019-2021 годы"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2018 год</c:v>
                </c:pt>
                <c:pt idx="1">
                  <c:v>2019 год2</c:v>
                </c:pt>
                <c:pt idx="2">
                  <c:v>2020 год</c:v>
                </c:pt>
                <c:pt idx="3">
                  <c:v>2021 год2</c:v>
                </c:pt>
              </c:strCache>
            </c:strRef>
          </c:cat>
          <c:val>
            <c:numRef>
              <c:f>Лист1!$B$6:$E$6</c:f>
              <c:numCache>
                <c:formatCode>_-* #,##0.0_р_._-;\-* #,##0.0_р_._-;_-* "-"??_р_._-;_-@_-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"Развитие малого и среднего предпринимательства на территории Мугреево-Никольского сельского поселения"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2018 год</c:v>
                </c:pt>
                <c:pt idx="1">
                  <c:v>2019 год2</c:v>
                </c:pt>
                <c:pt idx="2">
                  <c:v>2020 год</c:v>
                </c:pt>
                <c:pt idx="3">
                  <c:v>2021 год2</c:v>
                </c:pt>
              </c:strCache>
            </c:strRef>
          </c:cat>
          <c:val>
            <c:numRef>
              <c:f>Лист1!$B$7:$E$7</c:f>
              <c:numCache>
                <c:formatCode>_-* #,##0.0_р_._-;\-* #,##0.0_р_._-;_-* "-"??_р_._-;_-@_-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"Укрепление материально-технической базы органов местного самоуправления Мугреево-Никольского сельского поселения"</c:v>
                </c:pt>
              </c:strCache>
            </c:strRef>
          </c:tx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2018 год</c:v>
                </c:pt>
                <c:pt idx="1">
                  <c:v>2019 год2</c:v>
                </c:pt>
                <c:pt idx="2">
                  <c:v>2020 год</c:v>
                </c:pt>
                <c:pt idx="3">
                  <c:v>2021 год2</c:v>
                </c:pt>
              </c:strCache>
            </c:strRef>
          </c:cat>
          <c:val>
            <c:numRef>
              <c:f>Лист1!$B$8:$E$8</c:f>
              <c:numCache>
                <c:formatCode>_-* #,##0.0_р_._-;\-* #,##0.0_р_._-;_-* "-"??_р_._-;_-@_-</c:formatCode>
                <c:ptCount val="4"/>
                <c:pt idx="0">
                  <c:v>212.1</c:v>
                </c:pt>
              </c:numCache>
            </c:numRef>
          </c:val>
        </c:ser>
        <c:marker val="1"/>
        <c:axId val="70383104"/>
        <c:axId val="70381568"/>
      </c:lineChart>
      <c:valAx>
        <c:axId val="70381568"/>
        <c:scaling>
          <c:orientation val="minMax"/>
        </c:scaling>
        <c:axPos val="l"/>
        <c:majorGridlines/>
        <c:numFmt formatCode="_-* #,##0.0_р_._-;\-* #,##0.0_р_._-;_-* &quot;-&quot;??_р_._-;_-@_-" sourceLinked="1"/>
        <c:tickLblPos val="nextTo"/>
        <c:crossAx val="70383104"/>
        <c:crosses val="autoZero"/>
        <c:crossBetween val="between"/>
      </c:valAx>
      <c:catAx>
        <c:axId val="70383104"/>
        <c:scaling>
          <c:orientation val="minMax"/>
        </c:scaling>
        <c:axPos val="b"/>
        <c:tickLblPos val="nextTo"/>
        <c:crossAx val="7038156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57679358131785619"/>
          <c:y val="0"/>
          <c:w val="0.33783014683474288"/>
          <c:h val="0.78909683921722329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354008284793753"/>
          <c:y val="3.8268808706789392E-2"/>
          <c:w val="0.72453174137114018"/>
          <c:h val="0.62982244635292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2019 год</c:v>
                </c:pt>
              </c:strCache>
            </c:strRef>
          </c:tx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cat>
            <c:strRef>
              <c:f>Лист1!$A$2:$A$5</c:f>
              <c:strCache>
                <c:ptCount val="4"/>
                <c:pt idx="0">
                  <c:v>Обеспечение деятельности исполнительно-распорядительных органов местного самоуправления Мугреево-Никольского сельского поселения - 702,3 тыс.руб.</c:v>
                </c:pt>
                <c:pt idx="1">
                  <c:v>Обеспечение деятельности главы Мугреево-Никольского сельского поселения  - 500,0тыс.руб.</c:v>
                </c:pt>
                <c:pt idx="2">
                  <c:v>Обеспечение доступа к информации о деятельности органов местного самоуправления Мугреево-Никольского сельского поселения - 25,0 тыс.руб.</c:v>
                </c:pt>
                <c:pt idx="3">
                  <c:v>Создание благоприятных условий для работы органов местного самоуправления Мугреево-никольского сельского поселения - 50,0 тыс.руб.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702.3</c:v>
                </c:pt>
                <c:pt idx="1">
                  <c:v>500</c:v>
                </c:pt>
                <c:pt idx="2">
                  <c:v>25</c:v>
                </c:pt>
                <c:pt idx="3">
                  <c:v>50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44275675344248955"/>
          <c:w val="0.97087820103568423"/>
          <c:h val="0.4639058710457749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354008284793753"/>
          <c:y val="3.8268808706789392E-2"/>
          <c:w val="0.72453174137114018"/>
          <c:h val="0.62982244635292095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0"/>
          <c:y val="0.44275675344248955"/>
          <c:w val="0.97087820103568445"/>
          <c:h val="0.4639058710457750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75449666590334E-2"/>
          <c:y val="0"/>
          <c:w val="0.90090090090090058"/>
          <c:h val="0.782897700328824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2019 год</c:v>
                </c:pt>
              </c:strCache>
            </c:strRef>
          </c:tx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</c:f>
              <c:strCache>
                <c:ptCount val="1"/>
                <c:pt idx="0">
                  <c:v>Создание безопасных условий проживания населения на территории Мугреево-Никольского сельского поселения -25,0 тыс.руб.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30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7718269398638249E-2"/>
          <c:y val="0.49023966376442646"/>
          <c:w val="0.97087820103568412"/>
          <c:h val="0.4899916174122898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075449666590334E-2"/>
          <c:y val="0"/>
          <c:w val="0.90090090090090058"/>
          <c:h val="0.782897700328824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2019 год</c:v>
                </c:pt>
              </c:strCache>
            </c:strRef>
          </c:tx>
          <c:explosion val="40"/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explosion val="20"/>
          </c:dPt>
          <c:cat>
            <c:strRef>
              <c:f>Лист1!$A$2:$A$3</c:f>
              <c:strCache>
                <c:ptCount val="2"/>
                <c:pt idx="0">
                  <c:v>Расходы на уличное освещение поселения - 260,0 тыс.руб.</c:v>
                </c:pt>
                <c:pt idx="1">
                  <c:v>Расходы на озеленение поселения - 10,0 тыс.руб.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260</c:v>
                </c:pt>
                <c:pt idx="1">
                  <c:v>10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12483878602860554"/>
          <c:y val="0.67187310274413958"/>
          <c:w val="0.87407918394554862"/>
          <c:h val="0.2615847896077270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235073653947749E-2"/>
          <c:y val="0"/>
          <c:w val="0.90090090090090058"/>
          <c:h val="0.782897700328824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2019 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Расходы на организацию культурного досуга населения - 1461,0 тыс.руб.</c:v>
                </c:pt>
                <c:pt idx="1">
                  <c:v>Расходы на софинансирование расходов, связанных с поэтапным доведением средней заработной платы работникам культуры  - 196,8 тыс.руб.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1461</c:v>
                </c:pt>
                <c:pt idx="1">
                  <c:v>196.8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9121764248416837E-2"/>
          <c:y val="0.54085116942992206"/>
          <c:w val="0.97087820103568401"/>
          <c:h val="0.3900666319105861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2020 год</c:v>
                </c:pt>
              </c:strCache>
            </c:strRef>
          </c:tx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9.0950211881219555E-3"/>
                  <c:y val="-6.98439420709526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4,4</a:t>
                    </a:r>
                  </a:p>
                </c:rich>
              </c:tx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0,0</a:t>
                    </a:r>
                    <a:endParaRPr lang="en-US" dirty="0"/>
                  </a:p>
                </c:rich>
              </c:tx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95,6</a:t>
                    </a:r>
                    <a:endParaRPr lang="en-US" dirty="0"/>
                  </a:p>
                </c:rich>
              </c:tx>
              <c:showCatName val="1"/>
            </c:dLbl>
            <c:showCatName val="1"/>
          </c:dLbls>
          <c:cat>
            <c:numRef>
              <c:f>Лист1!$A$2:$A$4</c:f>
              <c:numCache>
                <c:formatCode>General</c:formatCode>
                <c:ptCount val="3"/>
                <c:pt idx="0" formatCode="0.0">
                  <c:v>4.4000000000000004</c:v>
                </c:pt>
                <c:pt idx="1">
                  <c:v>0</c:v>
                </c:pt>
                <c:pt idx="2" formatCode="0.0">
                  <c:v>95.6</c:v>
                </c:pt>
              </c:numCache>
            </c:numRef>
          </c:cat>
          <c:val>
            <c:numRef>
              <c:f>Лист1!$A$2:$A$4</c:f>
              <c:numCache>
                <c:formatCode>General</c:formatCode>
                <c:ptCount val="3"/>
                <c:pt idx="0" formatCode="0.0">
                  <c:v>4.4000000000000004</c:v>
                </c:pt>
                <c:pt idx="1">
                  <c:v>0</c:v>
                </c:pt>
                <c:pt idx="2" formatCode="0.0">
                  <c:v>95.6</c:v>
                </c:pt>
              </c:numCache>
            </c:numRef>
          </c:val>
        </c:ser>
        <c:gapWidth val="100"/>
        <c:shape val="box"/>
        <c:axId val="100390400"/>
        <c:axId val="100391936"/>
        <c:axId val="0"/>
      </c:bar3DChart>
      <c:catAx>
        <c:axId val="100390400"/>
        <c:scaling>
          <c:orientation val="minMax"/>
        </c:scaling>
        <c:delete val="1"/>
        <c:axPos val="b"/>
        <c:numFmt formatCode="0.0" sourceLinked="1"/>
        <c:tickLblPos val="none"/>
        <c:crossAx val="100391936"/>
        <c:crosses val="autoZero"/>
        <c:auto val="1"/>
        <c:lblAlgn val="ctr"/>
        <c:lblOffset val="100"/>
      </c:catAx>
      <c:valAx>
        <c:axId val="100391936"/>
        <c:scaling>
          <c:orientation val="minMax"/>
        </c:scaling>
        <c:axPos val="l"/>
        <c:majorGridlines/>
        <c:numFmt formatCode="0.0" sourceLinked="1"/>
        <c:tickLblPos val="nextTo"/>
        <c:crossAx val="1003904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7193087978758154E-2"/>
          <c:y val="1.1884657454340911E-3"/>
          <c:w val="0.84647951738328664"/>
          <c:h val="0.735342429163239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2019 год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Развитие системы патриотического воспитания молодежи Мугреево-Никольского сельского поселени - 1,0 тыс.руб.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5968091965034773"/>
          <c:w val="0.97087820103568423"/>
          <c:h val="0.3900666319105863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>
        <c:manualLayout>
          <c:layoutTarget val="inner"/>
          <c:xMode val="edge"/>
          <c:yMode val="edge"/>
          <c:x val="2.0995895234294281E-3"/>
          <c:y val="0.12151287232897692"/>
          <c:w val="0.43274995139496625"/>
          <c:h val="0.811347560062939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elete val="1"/>
          </c:dLbls>
          <c:cat>
            <c:strRef>
              <c:f>Лист1!$A$2:$A$8</c:f>
              <c:strCache>
                <c:ptCount val="7"/>
                <c:pt idx="0">
                  <c:v>Осуществление первичного воинского учета на территориях, где отсутствуют военные комиссариаты - 80,2 тыс.руб.</c:v>
                </c:pt>
                <c:pt idx="1">
                  <c:v>Резервный фонд администрации Мугреево-Никольского сельского поселения - 20,0 тыс.руб.</c:v>
                </c:pt>
                <c:pt idx="2">
                  <c:v>Содержание имущества казны - 174,6 тыс.руб</c:v>
                </c:pt>
                <c:pt idx="3">
                  <c:v>Иные межбюджетные трансферты из бюджета Южского муниципального района бюджетам сельских поселений на исполнение передаваемых полномочий по организации в границах поселений водоснабжения населения - 86,2 тыс.руб.</c:v>
                </c:pt>
                <c:pt idx="4">
                  <c:v>Исполнение передаваемых полномочий по решению вопросов местного значения, предусмотренных пунктами 4, 6, 22, 26, 31, 33.1, 33.2, 38 части 1 статьи 14 Федерального закона от 06.10.2003 №131-ФЗ "Об общих принципах организации местного самоуправления в Росси</c:v>
                </c:pt>
                <c:pt idx="5">
                  <c:v>Организация дополнительного пенсионного обеспечения отдельных категорий граждан - 115,0 тыс.руб</c:v>
                </c:pt>
                <c:pt idx="6">
                  <c:v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 - 0,2 тыс.руб.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80.2</c:v>
                </c:pt>
                <c:pt idx="1">
                  <c:v>20</c:v>
                </c:pt>
                <c:pt idx="2">
                  <c:v>174.6</c:v>
                </c:pt>
                <c:pt idx="3">
                  <c:v>86.2</c:v>
                </c:pt>
                <c:pt idx="4" formatCode="General">
                  <c:v>1.3</c:v>
                </c:pt>
                <c:pt idx="5">
                  <c:v>115</c:v>
                </c:pt>
                <c:pt idx="6" formatCode="General">
                  <c:v>0.2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42352700131858145"/>
          <c:y val="2.3956803807735887E-3"/>
          <c:w val="0.57647299868141921"/>
          <c:h val="0.9976043254539078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/>
              <a:t>(тыс.руб.)</a:t>
            </a:r>
          </a:p>
        </c:rich>
      </c:tx>
      <c:layout>
        <c:manualLayout>
          <c:xMode val="edge"/>
          <c:yMode val="edge"/>
          <c:x val="0.82281629726839967"/>
          <c:y val="4.3399643279992399E-2"/>
        </c:manualLayout>
      </c:layout>
    </c:title>
    <c:plotArea>
      <c:layout>
        <c:manualLayout>
          <c:layoutTarget val="inner"/>
          <c:xMode val="edge"/>
          <c:yMode val="edge"/>
          <c:x val="1.6975308641975387E-2"/>
          <c:y val="0.19237774205995067"/>
          <c:w val="0.56352139188835648"/>
          <c:h val="0.7184110669504103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Благоустройство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270</c:v>
                </c:pt>
                <c:pt idx="1">
                  <c:v>270</c:v>
                </c:pt>
                <c:pt idx="2">
                  <c:v>265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культуры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1657.8</c:v>
                </c:pt>
                <c:pt idx="1">
                  <c:v>1434.7</c:v>
                </c:pt>
                <c:pt idx="2">
                  <c:v>1171.7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Обеспечение первичных мер пожарной безопасности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25</c:v>
                </c:pt>
                <c:pt idx="1">
                  <c:v>25</c:v>
                </c:pt>
                <c:pt idx="2">
                  <c:v>25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Военно-патриотическое воспитание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Организация дополнительного пенсионного обеспечения отдельных категорий граждан</c:v>
                </c:pt>
              </c:strCache>
            </c:strRef>
          </c:tx>
          <c:spPr>
            <a:solidFill>
              <a:srgbClr val="785BA3"/>
            </a:solidFill>
          </c:spPr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115</c:v>
                </c:pt>
                <c:pt idx="1">
                  <c:v>115</c:v>
                </c:pt>
                <c:pt idx="2">
                  <c:v>115</c:v>
                </c:pt>
              </c:numCache>
            </c:numRef>
          </c:val>
        </c:ser>
        <c:dLbls>
          <c:showVal val="1"/>
        </c:dLbls>
        <c:axId val="71851392"/>
        <c:axId val="71877760"/>
      </c:barChart>
      <c:catAx>
        <c:axId val="71851392"/>
        <c:scaling>
          <c:orientation val="minMax"/>
        </c:scaling>
        <c:axPos val="l"/>
        <c:majorTickMark val="none"/>
        <c:tickLblPos val="nextTo"/>
        <c:crossAx val="71877760"/>
        <c:crosses val="autoZero"/>
        <c:auto val="1"/>
        <c:lblAlgn val="ctr"/>
        <c:lblOffset val="100"/>
      </c:catAx>
      <c:valAx>
        <c:axId val="7187776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71851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970858972659"/>
          <c:y val="0.12421315359686946"/>
          <c:w val="0.27286988273704377"/>
          <c:h val="0.8722073361317282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год</a:t>
            </a:r>
            <a:endParaRPr lang="ru-RU" dirty="0"/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2021 год</c:v>
                </c:pt>
              </c:strCache>
            </c:strRef>
          </c:tx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4,9</a:t>
                    </a:r>
                    <a:endParaRPr lang="en-US" dirty="0"/>
                  </a:p>
                </c:rich>
              </c:tx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0,0</a:t>
                    </a:r>
                    <a:endParaRPr lang="en-US" dirty="0"/>
                  </a:p>
                </c:rich>
              </c:tx>
              <c:showCatName val="1"/>
            </c:dLbl>
            <c:dLbl>
              <c:idx val="2"/>
              <c:layout>
                <c:manualLayout>
                  <c:x val="2.2724949920281266E-2"/>
                  <c:y val="-2.40233164057041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95,1</a:t>
                    </a:r>
                    <a:endParaRPr lang="en-US" dirty="0"/>
                  </a:p>
                </c:rich>
              </c:tx>
              <c:showCatName val="1"/>
            </c:dLbl>
            <c:showCatNam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0</c:v>
                </c:pt>
                <c:pt idx="2">
                  <c:v>95.4</c:v>
                </c:pt>
              </c:numCache>
            </c:numRef>
          </c:cat>
          <c:val>
            <c:numRef>
              <c:f>Лист1!$A$2:$A$4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0</c:v>
                </c:pt>
                <c:pt idx="2">
                  <c:v>95.4</c:v>
                </c:pt>
              </c:numCache>
            </c:numRef>
          </c:val>
        </c:ser>
        <c:gapWidth val="100"/>
        <c:shape val="box"/>
        <c:axId val="124809216"/>
        <c:axId val="124810752"/>
        <c:axId val="0"/>
      </c:bar3DChart>
      <c:catAx>
        <c:axId val="124809216"/>
        <c:scaling>
          <c:orientation val="minMax"/>
        </c:scaling>
        <c:delete val="1"/>
        <c:axPos val="b"/>
        <c:numFmt formatCode="General" sourceLinked="1"/>
        <c:tickLblPos val="none"/>
        <c:crossAx val="124810752"/>
        <c:crosses val="autoZero"/>
        <c:auto val="1"/>
        <c:lblAlgn val="ctr"/>
        <c:lblOffset val="100"/>
      </c:catAx>
      <c:valAx>
        <c:axId val="124810752"/>
        <c:scaling>
          <c:orientation val="minMax"/>
        </c:scaling>
        <c:axPos val="l"/>
        <c:majorGridlines/>
        <c:numFmt formatCode="General" sourceLinked="1"/>
        <c:tickLblPos val="nextTo"/>
        <c:crossAx val="1248092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/>
    </c:title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2019 год</c:v>
                </c:pt>
              </c:strCache>
            </c:strRef>
          </c:tx>
          <c:dPt>
            <c:idx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3,9</a:t>
                    </a:r>
                  </a:p>
                </c:rich>
              </c:tx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0,0</a:t>
                    </a:r>
                    <a:endParaRPr lang="en-US" dirty="0"/>
                  </a:p>
                </c:rich>
              </c:tx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96,1</a:t>
                    </a:r>
                  </a:p>
                  <a:p>
                    <a:endParaRPr lang="ru-RU" dirty="0" smtClean="0"/>
                  </a:p>
                </c:rich>
              </c:tx>
              <c:showCatName val="1"/>
            </c:dLbl>
            <c:showCatName val="1"/>
          </c:dLbls>
          <c:cat>
            <c:numRef>
              <c:f>Лист1!$A$2:$A$4</c:f>
              <c:numCache>
                <c:formatCode>General</c:formatCode>
                <c:ptCount val="3"/>
                <c:pt idx="0" formatCode="0.0">
                  <c:v>3.9</c:v>
                </c:pt>
                <c:pt idx="1">
                  <c:v>0</c:v>
                </c:pt>
                <c:pt idx="2" formatCode="0.0">
                  <c:v>96.1</c:v>
                </c:pt>
              </c:numCache>
            </c:numRef>
          </c:cat>
          <c:val>
            <c:numRef>
              <c:f>Лист1!$A$2:$A$4</c:f>
              <c:numCache>
                <c:formatCode>General</c:formatCode>
                <c:ptCount val="3"/>
                <c:pt idx="0" formatCode="0.0">
                  <c:v>3.9</c:v>
                </c:pt>
                <c:pt idx="1">
                  <c:v>0</c:v>
                </c:pt>
                <c:pt idx="2" formatCode="0.0">
                  <c:v>96.1</c:v>
                </c:pt>
              </c:numCache>
            </c:numRef>
          </c:val>
        </c:ser>
        <c:gapWidth val="100"/>
        <c:shape val="box"/>
        <c:axId val="122497664"/>
        <c:axId val="122503552"/>
        <c:axId val="0"/>
      </c:bar3DChart>
      <c:catAx>
        <c:axId val="122497664"/>
        <c:scaling>
          <c:orientation val="minMax"/>
        </c:scaling>
        <c:delete val="1"/>
        <c:axPos val="b"/>
        <c:numFmt formatCode="0.0" sourceLinked="1"/>
        <c:tickLblPos val="none"/>
        <c:crossAx val="122503552"/>
        <c:crosses val="autoZero"/>
        <c:auto val="1"/>
        <c:lblAlgn val="ctr"/>
        <c:lblOffset val="100"/>
      </c:catAx>
      <c:valAx>
        <c:axId val="122503552"/>
        <c:scaling>
          <c:orientation val="minMax"/>
        </c:scaling>
        <c:axPos val="l"/>
        <c:majorGridlines/>
        <c:numFmt formatCode="0.0" sourceLinked="1"/>
        <c:tickLblPos val="nextTo"/>
        <c:crossAx val="1224976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2281629726839889"/>
          <c:y val="4.3399643279992399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 formatCode="General">
                  <c:v>1092</c:v>
                </c:pt>
                <c:pt idx="1">
                  <c:v>266.7</c:v>
                </c:pt>
                <c:pt idx="2" formatCode="General">
                  <c:v>198.5</c:v>
                </c:pt>
                <c:pt idx="3">
                  <c:v>148</c:v>
                </c:pt>
                <c:pt idx="4">
                  <c:v>148</c:v>
                </c:pt>
                <c:pt idx="5">
                  <c:v>148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4.8</c:v>
                </c:pt>
                <c:pt idx="1">
                  <c:v>4.8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overlap val="-25"/>
        <c:axId val="67780608"/>
        <c:axId val="67782144"/>
      </c:barChart>
      <c:catAx>
        <c:axId val="67780608"/>
        <c:scaling>
          <c:orientation val="minMax"/>
        </c:scaling>
        <c:axPos val="b"/>
        <c:majorTickMark val="none"/>
        <c:tickLblPos val="nextTo"/>
        <c:crossAx val="67782144"/>
        <c:crosses val="autoZero"/>
        <c:auto val="1"/>
        <c:lblAlgn val="ctr"/>
        <c:lblOffset val="100"/>
      </c:catAx>
      <c:valAx>
        <c:axId val="677821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778060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27,0%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67,6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20,2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 - 40,0 тыс.руб.</c:v>
                </c:pt>
                <c:pt idx="1">
                  <c:v>Налог на имущество физических лиц -8,0 тыс.руб.</c:v>
                </c:pt>
                <c:pt idx="2">
                  <c:v>Земельный налог - 100,0 тыс.руб.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40</c:v>
                </c:pt>
                <c:pt idx="1">
                  <c:v>8</c:v>
                </c:pt>
                <c:pt idx="2">
                  <c:v>100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567901234568321"/>
          <c:y val="0.11167195246224072"/>
          <c:w val="0.3178040244969379"/>
          <c:h val="0.7407328092418230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/>
              <a:t>(тыс.руб.)</a:t>
            </a:r>
          </a:p>
        </c:rich>
      </c:tx>
      <c:layout>
        <c:manualLayout>
          <c:xMode val="edge"/>
          <c:yMode val="edge"/>
          <c:x val="0.82281629726839911"/>
          <c:y val="4.3399643279992399E-2"/>
        </c:manualLayout>
      </c:layout>
    </c:title>
    <c:plotArea>
      <c:layout>
        <c:manualLayout>
          <c:layoutTarget val="inner"/>
          <c:xMode val="edge"/>
          <c:yMode val="edge"/>
          <c:x val="1.6975308641975367E-2"/>
          <c:y val="0.36357675234152731"/>
          <c:w val="0.96604938271604934"/>
          <c:h val="0.5472119442445203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2946.8</c:v>
                </c:pt>
                <c:pt idx="1">
                  <c:v>3088.1</c:v>
                </c:pt>
                <c:pt idx="2">
                  <c:v>3219</c:v>
                </c:pt>
                <c:pt idx="3" formatCode="General">
                  <c:v>3196.9</c:v>
                </c:pt>
                <c:pt idx="4" formatCode="General">
                  <c:v>3015.1</c:v>
                </c:pt>
                <c:pt idx="5">
                  <c:v>2777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60.9</c:v>
                </c:pt>
                <c:pt idx="1">
                  <c:v>61</c:v>
                </c:pt>
                <c:pt idx="2">
                  <c:v>61.8</c:v>
                </c:pt>
                <c:pt idx="3">
                  <c:v>80.400000000000006</c:v>
                </c:pt>
                <c:pt idx="4">
                  <c:v>80.400000000000006</c:v>
                </c:pt>
                <c:pt idx="5">
                  <c:v>80.400000000000006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 и иные межбюджетные трансферты</c:v>
                </c:pt>
              </c:strCache>
            </c:strRef>
          </c:tx>
          <c:spPr>
            <a:solidFill>
              <a:schemeClr val="accent5"/>
            </a:solidFill>
          </c:spPr>
          <c:dLbls>
            <c:dLbl>
              <c:idx val="0"/>
              <c:layout>
                <c:manualLayout>
                  <c:x val="6.1728395061728392E-3"/>
                  <c:y val="-3.5785073800173602E-2"/>
                </c:manualLayout>
              </c:layout>
              <c:showVal val="1"/>
            </c:dLbl>
            <c:dLbl>
              <c:idx val="1"/>
              <c:layout>
                <c:manualLayout>
                  <c:x val="7.7160493827160542E-3"/>
                  <c:y val="-2.5560767000123989E-2"/>
                </c:manualLayout>
              </c:layout>
              <c:showVal val="1"/>
            </c:dLbl>
            <c:dLbl>
              <c:idx val="4"/>
              <c:layout>
                <c:manualLayout>
                  <c:x val="1.5432098765432104E-3"/>
                  <c:y val="-4.0897227200198318E-2"/>
                </c:manualLayout>
              </c:layout>
              <c:showVal val="1"/>
            </c:dLbl>
            <c:dLbl>
              <c:idx val="5"/>
              <c:layout>
                <c:manualLayout>
                  <c:x val="7.7160493827160542E-3"/>
                  <c:y val="-2.5560767000124079E-2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38.4</c:v>
                </c:pt>
                <c:pt idx="1">
                  <c:v>196.8</c:v>
                </c:pt>
                <c:pt idx="2">
                  <c:v>414.3</c:v>
                </c:pt>
                <c:pt idx="3">
                  <c:v>385.7</c:v>
                </c:pt>
                <c:pt idx="4">
                  <c:v>96.5</c:v>
                </c:pt>
                <c:pt idx="5" formatCode="0.0">
                  <c:v>0</c:v>
                </c:pt>
              </c:numCache>
            </c:numRef>
          </c:val>
        </c:ser>
        <c:dLbls>
          <c:showVal val="1"/>
        </c:dLbls>
        <c:overlap val="-25"/>
        <c:axId val="67792256"/>
        <c:axId val="99026816"/>
      </c:barChart>
      <c:catAx>
        <c:axId val="67792256"/>
        <c:scaling>
          <c:orientation val="minMax"/>
        </c:scaling>
        <c:axPos val="b"/>
        <c:majorTickMark val="none"/>
        <c:tickLblPos val="nextTo"/>
        <c:crossAx val="99026816"/>
        <c:crosses val="autoZero"/>
        <c:auto val="1"/>
        <c:lblAlgn val="ctr"/>
        <c:lblOffset val="100"/>
      </c:catAx>
      <c:valAx>
        <c:axId val="99026816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677922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630200738796596"/>
          <c:y val="1.439432893102236E-2"/>
          <c:w val="0.61505018469913564"/>
          <c:h val="0.318910418971161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5911222902692804E-2"/>
          <c:y val="8.8060666367183515E-2"/>
          <c:w val="0.49432341790609602"/>
          <c:h val="0.8187665138656091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dPt>
            <c:idx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explosion val="18"/>
            <c:spPr>
              <a:solidFill>
                <a:srgbClr val="FFFF00"/>
              </a:solidFill>
            </c:spPr>
          </c:dPt>
          <c:dPt>
            <c:idx val="2"/>
            <c:explosion val="43"/>
          </c:dPt>
          <c:dPt>
            <c:idx val="3"/>
            <c:explosion val="4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87,3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2,4%</a:t>
                    </a:r>
                    <a:endParaRPr lang="ru-RU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Дотация на выравние бюджетной обеспеченности - 3196,9 тыс.руб.</c:v>
                </c:pt>
                <c:pt idx="1">
                  <c:v>Прочие субсидии - 298,2 тыс.руб.</c:v>
                </c:pt>
                <c:pt idx="2">
                  <c:v>Субвенция на осуществление первичного воинского учёта -80,4 тыс.руб.</c:v>
                </c:pt>
                <c:pt idx="3">
                  <c:v>Иные межбюджетные трансферты - 87,5 тыс.руб.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3196.9</c:v>
                </c:pt>
                <c:pt idx="1">
                  <c:v>298.2</c:v>
                </c:pt>
                <c:pt idx="2" formatCode="0.0">
                  <c:v>80.400000000000006</c:v>
                </c:pt>
                <c:pt idx="3">
                  <c:v>87.5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61458637114807"/>
          <c:y val="4.3660607758558234E-2"/>
          <c:w val="0.40459487702926167"/>
          <c:h val="0.8973423242828085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2.0207915494769831E-3"/>
          <c:w val="0.61909339457568091"/>
          <c:h val="0.930980439307913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(тыс.руб.)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explosion val="12"/>
          <c:dPt>
            <c:idx val="1"/>
            <c:spPr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solidFill>
                <a:srgbClr val="92D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spPr>
              <a:solidFill>
                <a:srgbClr val="7030A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spPr>
              <a:solidFill>
                <a:schemeClr val="accent4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spPr>
              <a:solidFill>
                <a:srgbClr val="CC33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Лист1!$A$2:$A$9</c:f>
              <c:strCache>
                <c:ptCount val="8"/>
                <c:pt idx="0">
                  <c:v>Общегосударственные вопросы - 1473,3 тыс.руб.</c:v>
                </c:pt>
                <c:pt idx="1">
                  <c:v>Национальная оборона -80,2 тыс.руб.</c:v>
                </c:pt>
                <c:pt idx="2">
                  <c:v>Национальная безопасность и правоохранительная деятельность - 25,0 тыс.руб.</c:v>
                </c:pt>
                <c:pt idx="3">
                  <c:v>Национальная экономика - 1,0 тыс.руб.</c:v>
                </c:pt>
                <c:pt idx="4">
                  <c:v>Образование - 1,0 тыс.руб.</c:v>
                </c:pt>
                <c:pt idx="5">
                  <c:v>Жилищно-коммунальное хозяйство - 356,2 тыс.руб.</c:v>
                </c:pt>
                <c:pt idx="6">
                  <c:v>Культура и кинематография - 1657,8 тыс.руб.</c:v>
                </c:pt>
                <c:pt idx="7">
                  <c:v>Социальная политика - 115,0 тыс.руб.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1473.3</c:v>
                </c:pt>
                <c:pt idx="1">
                  <c:v>80.2</c:v>
                </c:pt>
                <c:pt idx="2">
                  <c:v>25</c:v>
                </c:pt>
                <c:pt idx="3">
                  <c:v>1</c:v>
                </c:pt>
                <c:pt idx="4">
                  <c:v>1</c:v>
                </c:pt>
                <c:pt idx="5">
                  <c:v>356.2</c:v>
                </c:pt>
                <c:pt idx="6">
                  <c:v>1657.8</c:v>
                </c:pt>
                <c:pt idx="7">
                  <c:v>115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374528536377335"/>
          <c:y val="0"/>
          <c:w val="0.40251154369592695"/>
          <c:h val="1"/>
        </c:manualLayout>
      </c:layout>
      <c:txPr>
        <a:bodyPr/>
        <a:lstStyle/>
        <a:p>
          <a:pPr rtl="0"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0EF51-2033-4F27-BE53-824BD8F6D2B8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FB6AD13F-0DF6-4D41-80FB-CACDCB7EDEFF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ДОХОДЫ БЮДЖЕТА поступающие в бюджет денежные средства</a:t>
          </a:r>
          <a:endParaRPr lang="ru-RU" dirty="0"/>
        </a:p>
      </dgm:t>
    </dgm:pt>
    <dgm:pt modelId="{DCB5283B-1E55-4095-B42C-5D338AD9AFB5}" type="parTrans" cxnId="{2499DBF1-4A87-4DDE-A61A-E7B43B8FE43F}">
      <dgm:prSet/>
      <dgm:spPr/>
      <dgm:t>
        <a:bodyPr/>
        <a:lstStyle/>
        <a:p>
          <a:endParaRPr lang="ru-RU"/>
        </a:p>
      </dgm:t>
    </dgm:pt>
    <dgm:pt modelId="{C5E03C01-7986-4CD7-BD60-CE845C3D8C94}" type="sibTrans" cxnId="{2499DBF1-4A87-4DDE-A61A-E7B43B8FE43F}">
      <dgm:prSet/>
      <dgm:spPr/>
      <dgm:t>
        <a:bodyPr/>
        <a:lstStyle/>
        <a:p>
          <a:endParaRPr lang="ru-RU" dirty="0"/>
        </a:p>
      </dgm:t>
    </dgm:pt>
    <dgm:pt modelId="{F7267C30-279A-4300-AFCC-9C54AF8ADE87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dirty="0" smtClean="0"/>
            <a:t>РАСХОДЫ БЮДЖЕТА выплачиваемые из бюджета денежные средства</a:t>
          </a:r>
          <a:endParaRPr lang="ru-RU" dirty="0"/>
        </a:p>
      </dgm:t>
    </dgm:pt>
    <dgm:pt modelId="{4FC37803-8822-4233-BDED-DFFD8EF5863D}" type="parTrans" cxnId="{20740A2F-B924-4B4F-91F2-477A528F0149}">
      <dgm:prSet/>
      <dgm:spPr/>
      <dgm:t>
        <a:bodyPr/>
        <a:lstStyle/>
        <a:p>
          <a:endParaRPr lang="ru-RU"/>
        </a:p>
      </dgm:t>
    </dgm:pt>
    <dgm:pt modelId="{C6AED012-ED93-45FB-8D98-A53149E4FD1B}" type="sibTrans" cxnId="{20740A2F-B924-4B4F-91F2-477A528F0149}">
      <dgm:prSet/>
      <dgm:spPr/>
      <dgm:t>
        <a:bodyPr/>
        <a:lstStyle/>
        <a:p>
          <a:endParaRPr lang="ru-RU" dirty="0"/>
        </a:p>
      </dgm:t>
    </dgm:pt>
    <dgm:pt modelId="{AEB812D7-5E5B-4B21-843B-4F39A88B9ACF}">
      <dgm:prSet phldrT="[Текст]"/>
      <dgm:spPr/>
      <dgm:t>
        <a:bodyPr/>
        <a:lstStyle/>
        <a:p>
          <a:r>
            <a:rPr lang="ru-RU" dirty="0" smtClean="0"/>
            <a:t>БЮДЖЕТ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dirty="0"/>
        </a:p>
      </dgm:t>
    </dgm:pt>
    <dgm:pt modelId="{356E3A8B-99E4-42CD-88B7-26744B09689A}" type="parTrans" cxnId="{032C3575-0326-4654-A752-8D451D42239C}">
      <dgm:prSet/>
      <dgm:spPr/>
      <dgm:t>
        <a:bodyPr/>
        <a:lstStyle/>
        <a:p>
          <a:endParaRPr lang="ru-RU"/>
        </a:p>
      </dgm:t>
    </dgm:pt>
    <dgm:pt modelId="{9B6DF568-1E1B-41D6-85E9-5FC1772E348C}" type="sibTrans" cxnId="{032C3575-0326-4654-A752-8D451D42239C}">
      <dgm:prSet/>
      <dgm:spPr/>
      <dgm:t>
        <a:bodyPr/>
        <a:lstStyle/>
        <a:p>
          <a:endParaRPr lang="ru-RU"/>
        </a:p>
      </dgm:t>
    </dgm:pt>
    <dgm:pt modelId="{43138FD3-3271-4ADB-9A33-A9B6F641969D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l"/>
          <a:endParaRPr lang="ru-RU" dirty="0"/>
        </a:p>
      </dgm:t>
    </dgm:pt>
    <dgm:pt modelId="{097F2AF7-B818-4F8F-B4FA-89D40D6183D3}" type="parTrans" cxnId="{68BA55F9-F5C1-4255-8298-FAD658BEC163}">
      <dgm:prSet/>
      <dgm:spPr/>
      <dgm:t>
        <a:bodyPr/>
        <a:lstStyle/>
        <a:p>
          <a:endParaRPr lang="ru-RU"/>
        </a:p>
      </dgm:t>
    </dgm:pt>
    <dgm:pt modelId="{90B85C13-4301-493A-AAFD-DC1A00878354}" type="sibTrans" cxnId="{68BA55F9-F5C1-4255-8298-FAD658BEC163}">
      <dgm:prSet/>
      <dgm:spPr/>
      <dgm:t>
        <a:bodyPr/>
        <a:lstStyle/>
        <a:p>
          <a:endParaRPr lang="ru-RU"/>
        </a:p>
      </dgm:t>
    </dgm:pt>
    <dgm:pt modelId="{60301036-3CED-43A4-9D1F-A4E8F2BB9E7B}" type="pres">
      <dgm:prSet presAssocID="{B390EF51-2033-4F27-BE53-824BD8F6D2B8}" presName="Name0" presStyleCnt="0">
        <dgm:presLayoutVars>
          <dgm:dir/>
          <dgm:resizeHandles val="exact"/>
        </dgm:presLayoutVars>
      </dgm:prSet>
      <dgm:spPr/>
    </dgm:pt>
    <dgm:pt modelId="{8C3B3060-94EA-42ED-A17E-04A2FFCEEAC0}" type="pres">
      <dgm:prSet presAssocID="{B390EF51-2033-4F27-BE53-824BD8F6D2B8}" presName="vNodes" presStyleCnt="0"/>
      <dgm:spPr/>
    </dgm:pt>
    <dgm:pt modelId="{CB841E8E-4976-4DD8-9402-F7E4DAB395EF}" type="pres">
      <dgm:prSet presAssocID="{FB6AD13F-0DF6-4D41-80FB-CACDCB7EDE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57637-AB2A-460A-87C0-26F7E3FA0197}" type="pres">
      <dgm:prSet presAssocID="{C5E03C01-7986-4CD7-BD60-CE845C3D8C94}" presName="spacerT" presStyleCnt="0"/>
      <dgm:spPr/>
    </dgm:pt>
    <dgm:pt modelId="{F07563D8-970C-453B-92CA-504CCEEDA0DE}" type="pres">
      <dgm:prSet presAssocID="{C5E03C01-7986-4CD7-BD60-CE845C3D8C94}" presName="sibTrans" presStyleLbl="sibTrans2D1" presStyleIdx="0" presStyleCnt="2" custScaleX="65425" custScaleY="42317"/>
      <dgm:spPr/>
      <dgm:t>
        <a:bodyPr/>
        <a:lstStyle/>
        <a:p>
          <a:endParaRPr lang="ru-RU"/>
        </a:p>
      </dgm:t>
    </dgm:pt>
    <dgm:pt modelId="{45C26607-24F0-4E46-BBAB-5EF2220BBDCC}" type="pres">
      <dgm:prSet presAssocID="{C5E03C01-7986-4CD7-BD60-CE845C3D8C94}" presName="spacerB" presStyleCnt="0"/>
      <dgm:spPr/>
    </dgm:pt>
    <dgm:pt modelId="{16994547-C433-4098-84AF-40FA8BE6C4CD}" type="pres">
      <dgm:prSet presAssocID="{F7267C30-279A-4300-AFCC-9C54AF8ADE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F670D-A6B5-4C64-8CB2-17ACE8C495AA}" type="pres">
      <dgm:prSet presAssocID="{B390EF51-2033-4F27-BE53-824BD8F6D2B8}" presName="sibTransLast" presStyleLbl="sibTrans2D1" presStyleIdx="1" presStyleCnt="2" custAng="99628" custScaleX="357062" custScaleY="93648" custLinFactX="-201166" custLinFactNeighborX="-300000" custLinFactNeighborY="8308"/>
      <dgm:spPr/>
      <dgm:t>
        <a:bodyPr/>
        <a:lstStyle/>
        <a:p>
          <a:endParaRPr lang="ru-RU"/>
        </a:p>
      </dgm:t>
    </dgm:pt>
    <dgm:pt modelId="{599FACE5-D730-44D9-BEA2-C0DE3932AC49}" type="pres">
      <dgm:prSet presAssocID="{B390EF51-2033-4F27-BE53-824BD8F6D2B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B066474-52C0-494A-B824-07DBAA14EA12}" type="pres">
      <dgm:prSet presAssocID="{B390EF51-2033-4F27-BE53-824BD8F6D2B8}" presName="lastNode" presStyleLbl="node1" presStyleIdx="2" presStyleCnt="3" custScaleX="76375" custScaleY="74128" custLinFactX="-10343" custLinFactNeighborX="-100000" custLinFactNeighborY="-2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644394-EC79-450D-853C-88E76EFBBAA1}" type="presOf" srcId="{C6AED012-ED93-45FB-8D98-A53149E4FD1B}" destId="{599FACE5-D730-44D9-BEA2-C0DE3932AC49}" srcOrd="1" destOrd="0" presId="urn:microsoft.com/office/officeart/2005/8/layout/equation2"/>
    <dgm:cxn modelId="{671894F2-52CB-43A5-AB54-781FCE1B117A}" type="presOf" srcId="{FB6AD13F-0DF6-4D41-80FB-CACDCB7EDEFF}" destId="{CB841E8E-4976-4DD8-9402-F7E4DAB395EF}" srcOrd="0" destOrd="0" presId="urn:microsoft.com/office/officeart/2005/8/layout/equation2"/>
    <dgm:cxn modelId="{2499DBF1-4A87-4DDE-A61A-E7B43B8FE43F}" srcId="{B390EF51-2033-4F27-BE53-824BD8F6D2B8}" destId="{FB6AD13F-0DF6-4D41-80FB-CACDCB7EDEFF}" srcOrd="0" destOrd="0" parTransId="{DCB5283B-1E55-4095-B42C-5D338AD9AFB5}" sibTransId="{C5E03C01-7986-4CD7-BD60-CE845C3D8C94}"/>
    <dgm:cxn modelId="{20740A2F-B924-4B4F-91F2-477A528F0149}" srcId="{B390EF51-2033-4F27-BE53-824BD8F6D2B8}" destId="{F7267C30-279A-4300-AFCC-9C54AF8ADE87}" srcOrd="1" destOrd="0" parTransId="{4FC37803-8822-4233-BDED-DFFD8EF5863D}" sibTransId="{C6AED012-ED93-45FB-8D98-A53149E4FD1B}"/>
    <dgm:cxn modelId="{D5B47F52-4C65-4835-BB13-B5C421E42F8C}" type="presOf" srcId="{C6AED012-ED93-45FB-8D98-A53149E4FD1B}" destId="{886F670D-A6B5-4C64-8CB2-17ACE8C495AA}" srcOrd="0" destOrd="0" presId="urn:microsoft.com/office/officeart/2005/8/layout/equation2"/>
    <dgm:cxn modelId="{218BD07B-79BB-45C5-86D7-821A648FA975}" type="presOf" srcId="{AEB812D7-5E5B-4B21-843B-4F39A88B9ACF}" destId="{3B066474-52C0-494A-B824-07DBAA14EA12}" srcOrd="0" destOrd="0" presId="urn:microsoft.com/office/officeart/2005/8/layout/equation2"/>
    <dgm:cxn modelId="{7652FF28-2C50-497C-A120-D4444EC4F201}" type="presOf" srcId="{F7267C30-279A-4300-AFCC-9C54AF8ADE87}" destId="{16994547-C433-4098-84AF-40FA8BE6C4CD}" srcOrd="0" destOrd="0" presId="urn:microsoft.com/office/officeart/2005/8/layout/equation2"/>
    <dgm:cxn modelId="{76C817FA-F9C6-4170-BEAD-51B667B2F930}" type="presOf" srcId="{B390EF51-2033-4F27-BE53-824BD8F6D2B8}" destId="{60301036-3CED-43A4-9D1F-A4E8F2BB9E7B}" srcOrd="0" destOrd="0" presId="urn:microsoft.com/office/officeart/2005/8/layout/equation2"/>
    <dgm:cxn modelId="{032C3575-0326-4654-A752-8D451D42239C}" srcId="{B390EF51-2033-4F27-BE53-824BD8F6D2B8}" destId="{AEB812D7-5E5B-4B21-843B-4F39A88B9ACF}" srcOrd="2" destOrd="0" parTransId="{356E3A8B-99E4-42CD-88B7-26744B09689A}" sibTransId="{9B6DF568-1E1B-41D6-85E9-5FC1772E348C}"/>
    <dgm:cxn modelId="{68BA55F9-F5C1-4255-8298-FAD658BEC163}" srcId="{F7267C30-279A-4300-AFCC-9C54AF8ADE87}" destId="{43138FD3-3271-4ADB-9A33-A9B6F641969D}" srcOrd="0" destOrd="0" parTransId="{097F2AF7-B818-4F8F-B4FA-89D40D6183D3}" sibTransId="{90B85C13-4301-493A-AAFD-DC1A00878354}"/>
    <dgm:cxn modelId="{7A9E99B5-FEE4-4B9A-899D-8B5847E326DA}" type="presOf" srcId="{C5E03C01-7986-4CD7-BD60-CE845C3D8C94}" destId="{F07563D8-970C-453B-92CA-504CCEEDA0DE}" srcOrd="0" destOrd="0" presId="urn:microsoft.com/office/officeart/2005/8/layout/equation2"/>
    <dgm:cxn modelId="{B1D609A6-A175-4F21-8288-4FF4812ACB96}" type="presOf" srcId="{43138FD3-3271-4ADB-9A33-A9B6F641969D}" destId="{16994547-C433-4098-84AF-40FA8BE6C4CD}" srcOrd="0" destOrd="1" presId="urn:microsoft.com/office/officeart/2005/8/layout/equation2"/>
    <dgm:cxn modelId="{01693C68-1D94-4B82-8470-F28ABF6244E9}" type="presParOf" srcId="{60301036-3CED-43A4-9D1F-A4E8F2BB9E7B}" destId="{8C3B3060-94EA-42ED-A17E-04A2FFCEEAC0}" srcOrd="0" destOrd="0" presId="urn:microsoft.com/office/officeart/2005/8/layout/equation2"/>
    <dgm:cxn modelId="{EAE42595-4DD5-40A4-805C-B54AA44DC7B2}" type="presParOf" srcId="{8C3B3060-94EA-42ED-A17E-04A2FFCEEAC0}" destId="{CB841E8E-4976-4DD8-9402-F7E4DAB395EF}" srcOrd="0" destOrd="0" presId="urn:microsoft.com/office/officeart/2005/8/layout/equation2"/>
    <dgm:cxn modelId="{348E46E0-7CEE-4E5C-9407-6C43E0731671}" type="presParOf" srcId="{8C3B3060-94EA-42ED-A17E-04A2FFCEEAC0}" destId="{0DD57637-AB2A-460A-87C0-26F7E3FA0197}" srcOrd="1" destOrd="0" presId="urn:microsoft.com/office/officeart/2005/8/layout/equation2"/>
    <dgm:cxn modelId="{AAC80661-C8C1-4492-9826-4E98696EB7B6}" type="presParOf" srcId="{8C3B3060-94EA-42ED-A17E-04A2FFCEEAC0}" destId="{F07563D8-970C-453B-92CA-504CCEEDA0DE}" srcOrd="2" destOrd="0" presId="urn:microsoft.com/office/officeart/2005/8/layout/equation2"/>
    <dgm:cxn modelId="{A0AEEC99-42FD-44DC-8AE9-A9D809876656}" type="presParOf" srcId="{8C3B3060-94EA-42ED-A17E-04A2FFCEEAC0}" destId="{45C26607-24F0-4E46-BBAB-5EF2220BBDCC}" srcOrd="3" destOrd="0" presId="urn:microsoft.com/office/officeart/2005/8/layout/equation2"/>
    <dgm:cxn modelId="{6CDFC893-390B-4971-9E99-A2EC8726B254}" type="presParOf" srcId="{8C3B3060-94EA-42ED-A17E-04A2FFCEEAC0}" destId="{16994547-C433-4098-84AF-40FA8BE6C4CD}" srcOrd="4" destOrd="0" presId="urn:microsoft.com/office/officeart/2005/8/layout/equation2"/>
    <dgm:cxn modelId="{A52C98C3-9540-4C3C-BC9E-24705045FFBA}" type="presParOf" srcId="{60301036-3CED-43A4-9D1F-A4E8F2BB9E7B}" destId="{886F670D-A6B5-4C64-8CB2-17ACE8C495AA}" srcOrd="1" destOrd="0" presId="urn:microsoft.com/office/officeart/2005/8/layout/equation2"/>
    <dgm:cxn modelId="{D49FC1F8-1254-4E97-8589-7209FBCC18D1}" type="presParOf" srcId="{886F670D-A6B5-4C64-8CB2-17ACE8C495AA}" destId="{599FACE5-D730-44D9-BEA2-C0DE3932AC49}" srcOrd="0" destOrd="0" presId="urn:microsoft.com/office/officeart/2005/8/layout/equation2"/>
    <dgm:cxn modelId="{A8FB7283-849B-4652-9898-90CB360DEA89}" type="presParOf" srcId="{60301036-3CED-43A4-9D1F-A4E8F2BB9E7B}" destId="{3B066474-52C0-494A-B824-07DBAA14EA1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841E8E-4976-4DD8-9402-F7E4DAB395EF}">
      <dsp:nvSpPr>
        <dsp:cNvPr id="0" name=""/>
        <dsp:cNvSpPr/>
      </dsp:nvSpPr>
      <dsp:spPr>
        <a:xfrm>
          <a:off x="4052" y="267787"/>
          <a:ext cx="2026840" cy="202684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ДОХОДЫ БЮДЖЕТА поступающие в бюджет денежные средства</a:t>
          </a:r>
          <a:endParaRPr lang="ru-RU" sz="1300" kern="1200" dirty="0"/>
        </a:p>
      </dsp:txBody>
      <dsp:txXfrm>
        <a:off x="4052" y="267787"/>
        <a:ext cx="2026840" cy="2026840"/>
      </dsp:txXfrm>
    </dsp:sp>
    <dsp:sp modelId="{F07563D8-970C-453B-92CA-504CCEEDA0DE}">
      <dsp:nvSpPr>
        <dsp:cNvPr id="0" name=""/>
        <dsp:cNvSpPr/>
      </dsp:nvSpPr>
      <dsp:spPr>
        <a:xfrm>
          <a:off x="632914" y="2459207"/>
          <a:ext cx="769115" cy="49746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632914" y="2459207"/>
        <a:ext cx="769115" cy="497464"/>
      </dsp:txXfrm>
    </dsp:sp>
    <dsp:sp modelId="{16994547-C433-4098-84AF-40FA8BE6C4CD}">
      <dsp:nvSpPr>
        <dsp:cNvPr id="0" name=""/>
        <dsp:cNvSpPr/>
      </dsp:nvSpPr>
      <dsp:spPr>
        <a:xfrm>
          <a:off x="4052" y="3121251"/>
          <a:ext cx="2026840" cy="202684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РАСХОДЫ БЮДЖЕТА выплачиваемые из бюджета денежные средства</a:t>
          </a:r>
          <a:endParaRPr lang="ru-RU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>
        <a:off x="4052" y="3121251"/>
        <a:ext cx="2026840" cy="2026840"/>
      </dsp:txXfrm>
    </dsp:sp>
    <dsp:sp modelId="{886F670D-A6B5-4C64-8CB2-17ACE8C495AA}">
      <dsp:nvSpPr>
        <dsp:cNvPr id="0" name=""/>
        <dsp:cNvSpPr/>
      </dsp:nvSpPr>
      <dsp:spPr>
        <a:xfrm rot="21600000">
          <a:off x="619460" y="2381335"/>
          <a:ext cx="865081" cy="706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21600000">
        <a:off x="619460" y="2381335"/>
        <a:ext cx="865081" cy="706091"/>
      </dsp:txXfrm>
    </dsp:sp>
    <dsp:sp modelId="{3B066474-52C0-494A-B824-07DBAA14EA12}">
      <dsp:nvSpPr>
        <dsp:cNvPr id="0" name=""/>
        <dsp:cNvSpPr/>
      </dsp:nvSpPr>
      <dsp:spPr>
        <a:xfrm>
          <a:off x="2487138" y="1118005"/>
          <a:ext cx="3095998" cy="300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БЮДЖЕТ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sz="1400" kern="1200" dirty="0"/>
        </a:p>
      </dsp:txBody>
      <dsp:txXfrm>
        <a:off x="2487138" y="1118005"/>
        <a:ext cx="3095998" cy="3004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0.50423</cdr:x>
      <cdr:y>0.23801</cdr:y>
    </cdr:from>
    <cdr:to>
      <cdr:x>0.76338</cdr:x>
      <cdr:y>0.35781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79110" y="1816730"/>
          <a:ext cx="914383" cy="914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2019</a:t>
          </a:r>
          <a:r>
            <a:rPr lang="ru-RU" sz="2000" dirty="0" smtClean="0"/>
            <a:t>год</a:t>
          </a:r>
          <a:endParaRPr lang="ru-RU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0.50423</cdr:x>
      <cdr:y>0.23801</cdr:y>
    </cdr:from>
    <cdr:to>
      <cdr:x>0.76338</cdr:x>
      <cdr:y>0.35781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79110" y="1816730"/>
          <a:ext cx="914383" cy="914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0.36735</cdr:x>
      <cdr:y>0.29031</cdr:y>
    </cdr:from>
    <cdr:to>
      <cdr:x>0.70813</cdr:x>
      <cdr:y>0.39229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1844824"/>
          <a:ext cx="120243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2019год</a:t>
          </a:r>
          <a:endParaRPr lang="ru-RU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0.36735</cdr:x>
      <cdr:y>0.33563</cdr:y>
    </cdr:from>
    <cdr:to>
      <cdr:x>0.70813</cdr:x>
      <cdr:y>0.43761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2132856"/>
          <a:ext cx="1202405" cy="64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2019 год</a:t>
          </a:r>
          <a:endParaRPr lang="ru-RU" sz="1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0.36735</cdr:x>
      <cdr:y>0.36963</cdr:y>
    </cdr:from>
    <cdr:to>
      <cdr:x>0.62651</cdr:x>
      <cdr:y>0.42628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2348880"/>
          <a:ext cx="914418" cy="36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2019 год</a:t>
          </a:r>
          <a:endParaRPr lang="ru-RU" sz="18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0.39716</cdr:x>
      <cdr:y>0.35344</cdr:y>
    </cdr:from>
    <cdr:to>
      <cdr:x>0.65632</cdr:x>
      <cdr:y>0.41009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19512" y="1368152"/>
          <a:ext cx="665265" cy="2192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2018 год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C0D59-662A-43E3-A848-46B8E9D8C28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7EB5F-15D0-4327-8832-C9870B36F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7EB5F-15D0-4327-8832-C9870B36FB23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932C62-3B22-444B-B6D2-0FA36CA0DB7F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1"/>
            <a:ext cx="8134672" cy="1152127"/>
          </a:xfrm>
        </p:spPr>
        <p:txBody>
          <a:bodyPr anchor="t"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632848" cy="30243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решению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Совета Мугреево-Никольского сельского поселения «О бюджете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Мугреево-Никольского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на 2019 год и на плановый период 2020 и 2021 годов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с.Мугреево-Никольское      2018г.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ОСНОВНЫЕ ПОКАЗАТЕЛИ  ПРОГНОЗА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социально-экономического развития  Мугреево-Никольского сельского поселения на 2019-2021 годы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45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отчет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оценка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прогноз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прогноз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прогноз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Численность постоянного населения (на конец года)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прибывших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выбывших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родившихся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умерших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бюджета, всего: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3811,0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3340,0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3005,4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НДФЛ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акцизы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99592" y="188640"/>
          <a:ext cx="7465269" cy="6464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401"/>
                <a:gridCol w="1066467"/>
                <a:gridCol w="1066467"/>
                <a:gridCol w="1066467"/>
                <a:gridCol w="1066467"/>
              </a:tblGrid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транспортный 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-налог на имущество физических лиц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-единый сельскохозяйственный 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земельный налог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-гос.пошлина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-аренда земли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-аренда имущества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доходы (от продажи земли)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3663,0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3192,0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2857,4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Дотации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3196,9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3015,1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2777,0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298,2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бюджета, всего: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3811,0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3340,0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3005,4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расходы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1473,4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1237,5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1200,2</a:t>
                      </a: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80,2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80,2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80,2</a:t>
                      </a: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правоохранительная деятельность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356,2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366,5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265,0</a:t>
                      </a: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 и кинематография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</a:p>
                  </a:txBody>
                  <a:tcPr marL="19050" marR="19050" marT="0" marB="0" anchor="ctr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1759,2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1434,7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1171,7</a:t>
                      </a:r>
                    </a:p>
                  </a:txBody>
                  <a:tcPr marL="19050" marR="19050" marT="0" marB="0" anchor="ctr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115,0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115,0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115,0</a:t>
                      </a:r>
                    </a:p>
                  </a:txBody>
                  <a:tcPr marL="19050" marR="19050" marT="0" marB="0"/>
                </a:tc>
              </a:tr>
              <a:tr h="26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условно утв.расходы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79,1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146,3</a:t>
                      </a:r>
                    </a:p>
                  </a:txBody>
                  <a:tcPr marL="19050" marR="1905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основных характеристик бюджета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Мугреево-Никольского сельского поселения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91264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63"/>
                <a:gridCol w="1506135"/>
                <a:gridCol w="1430829"/>
                <a:gridCol w="15028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всего,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3811,0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3340,0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3005,4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безвозмездные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3663,0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3192,0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2857,4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3811,0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3340,0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3005,4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(-), профицит (+)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548681"/>
            <a:ext cx="87129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Структура </a:t>
            </a:r>
            <a:r>
              <a:rPr lang="ru-RU" sz="2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доходов бюджета Мугреево-Никольского сельского поселения в 2019-2021 </a:t>
            </a:r>
            <a:r>
              <a:rPr lang="ru-RU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годах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1916833"/>
            <a:ext cx="2304255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Налоговые </a:t>
            </a:r>
            <a:r>
              <a:rPr lang="ru-RU" dirty="0"/>
              <a:t>доходы 	</a:t>
            </a:r>
          </a:p>
          <a:p>
            <a:r>
              <a:rPr lang="ru-RU" sz="1200" dirty="0"/>
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</a:t>
            </a:r>
            <a:r>
              <a:rPr lang="ru-RU" sz="1200" dirty="0" smtClean="0"/>
              <a:t>пеней </a:t>
            </a:r>
            <a:r>
              <a:rPr lang="ru-RU" sz="1200" dirty="0"/>
              <a:t>и штрафов по ним. </a:t>
            </a:r>
            <a:r>
              <a:rPr lang="ru-RU" dirty="0"/>
              <a:t>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5856" y="1916832"/>
            <a:ext cx="2592288" cy="249299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Неналоговые доходы</a:t>
            </a:r>
          </a:p>
          <a:p>
            <a:endParaRPr lang="ru-RU" dirty="0"/>
          </a:p>
          <a:p>
            <a:r>
              <a:rPr lang="ru-RU" sz="1200" dirty="0"/>
              <a:t>Поступающие в бюджет платежи за оказание государственных услуг, </a:t>
            </a:r>
            <a:r>
              <a:rPr lang="ru-RU" sz="1200" dirty="0" smtClean="0"/>
              <a:t>за </a:t>
            </a:r>
            <a:r>
              <a:rPr lang="ru-RU" sz="1200" dirty="0"/>
              <a:t>пользование государственной собственностью, от продажи </a:t>
            </a:r>
            <a:r>
              <a:rPr lang="ru-RU" sz="1200" dirty="0" smtClean="0"/>
              <a:t>муниципального имущества</a:t>
            </a:r>
            <a:r>
              <a:rPr lang="ru-RU" sz="1200" dirty="0"/>
              <a:t>, а также платежи в виде штрафов и иных санкций за нарушение законодательства</a:t>
            </a:r>
            <a:r>
              <a:rPr lang="ru-RU" dirty="0"/>
              <a:t>. 	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177" y="1916832"/>
            <a:ext cx="259228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</a:t>
            </a:r>
          </a:p>
          <a:p>
            <a:endParaRPr lang="ru-RU" dirty="0"/>
          </a:p>
          <a:p>
            <a:r>
              <a:rPr lang="ru-RU" sz="1200" dirty="0"/>
              <a:t>Дотации, субсидии, субвенции, иные межбюджетные трансферты из </a:t>
            </a:r>
            <a:r>
              <a:rPr lang="ru-RU" sz="1200" dirty="0" smtClean="0"/>
              <a:t>областного бюджета</a:t>
            </a:r>
            <a:r>
              <a:rPr lang="ru-RU" sz="1200" dirty="0"/>
              <a:t>	</a:t>
            </a:r>
          </a:p>
          <a:p>
            <a:pPr algn="ctr"/>
            <a:endParaRPr lang="ru-RU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323528" y="4365104"/>
          <a:ext cx="280831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3419872" y="4365104"/>
          <a:ext cx="252028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6228184" y="4365104"/>
          <a:ext cx="254394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75928" y="4517504"/>
          <a:ext cx="280831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и динамика налоговых и неналоговых доходов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2016 – 2021 годах</a:t>
            </a:r>
          </a:p>
        </p:txBody>
      </p:sp>
      <p:graphicFrame>
        <p:nvGraphicFramePr>
          <p:cNvPr id="9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на 2019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и динамика безвозмездных поступлений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2016 - 2021 годах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28801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безвозмездных поступлений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2019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28801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Мугреево-Никольского сельского поселения по кодам классификации доходов бюджетов на 2019 год и на плановый период 2020 и 2021 годов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445624" cy="438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304256"/>
                <a:gridCol w="1409368"/>
                <a:gridCol w="1645920"/>
                <a:gridCol w="1645920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Код дохода по бюджетной классификации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Сумма, руб.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000 1000000000 0000 000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НАЛОГОВЫЕ И НЕНАЛОГОВЫЕ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000 1010000000 0000 000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/>
                </a:tc>
              </a:tr>
              <a:tr h="7416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000 1010200001 0000 110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000 1010201001 0000 110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2271 и 228 Налогового кодекса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Мугреево-Никольского сельского поселения по кодам классификации доходов бюджетов на 2019 год и на плановый период 2020 и 2021 годов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445624" cy="4563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304256"/>
                <a:gridCol w="1409368"/>
                <a:gridCol w="1645920"/>
                <a:gridCol w="1645920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Код дохода по бюджетной классификации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Сумма, руб.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182 1010201001 0000 110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000 106 0000000 0000 000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000 1060100000 0000 110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8 000,00</a:t>
                      </a:r>
                    </a:p>
                  </a:txBody>
                  <a:tcPr marL="9525" marR="9525" marT="9525" marB="0"/>
                </a:tc>
              </a:tr>
              <a:tr h="7416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000 1060103010 0000 110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8 000,00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ЧТО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ТАКОЕ «БЮДЖЕТ ДЛЯ ГРАЖДАН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Бюджет для граждан» – аналитический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документ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разрабатываемый в целях предоставления гражданам актуальной информации 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проекте бюджета Мугреево-Никольского сельского поселения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формате, доступном для широкого круга пользователей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представленной информации отражены положения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проекта бюджета Мугреево-Никольского сельского поселения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предстоящие три года: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год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2020-2021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годы.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Бюджет для граждан» нацелен на получение обратной связи от граждан, которым интересны современные проблемы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финансов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Мугреево-Никольском сельском поселении.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4667250"/>
            <a:ext cx="3810000" cy="2190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Мугреево-Никольского сельского поселения по кодам классификации доходов бюджетов на 2019 год и на плановый период 2020 и 2021 годов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445624" cy="4077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304256"/>
                <a:gridCol w="1409368"/>
                <a:gridCol w="1645920"/>
                <a:gridCol w="1645920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Код дохода по бюджетной классификации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Сумма, руб.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7416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182 1060603310 0000 110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с организаций,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10 000,00</a:t>
                      </a:r>
                    </a:p>
                  </a:txBody>
                  <a:tcPr marL="9525" marR="9525" marT="9525" marB="0"/>
                </a:tc>
              </a:tr>
              <a:tr h="7416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000 1060604000 0000 110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Земельный налог с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000 1060604310 0000 110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182 1060604310 0000 110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90 000,00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Мугреево-Никольского сельского поселения по кодам классификации доходов бюджетов на 2018 год и на плановый период 2019 и 2020 годов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445624" cy="513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304256"/>
                <a:gridCol w="1409368"/>
                <a:gridCol w="1645920"/>
                <a:gridCol w="1645920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Код дохода по бюджетной классификации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Сумма, руб.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8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8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8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000 2000000000 0000 000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БЕЗВОЗМЕЗДНЫЕ ПОСТУПЛЕНИЯ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3 663 015,18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3 192 029,17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2 857 388,86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000 2020000000 0000 000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3 663 015,18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3 192 029,17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2 857 388,86</a:t>
                      </a:r>
                    </a:p>
                  </a:txBody>
                  <a:tcPr marL="9525" marR="9525" marT="9525" marB="0"/>
                </a:tc>
              </a:tr>
              <a:tr h="7416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000 2021000000 0000 150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Дотации бюджетам бюджетной системы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3 196 930,00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3 015 100,00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2 777 000,00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000 2021500100 0000 150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Дотации на выравнивание бюджетной обеспеченности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3 023 900,00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3 015 100,00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2 777 000,00</a:t>
                      </a:r>
                    </a:p>
                  </a:txBody>
                  <a:tcPr marL="9525" marR="9525" marT="9525" marB="0"/>
                </a:tc>
              </a:tr>
              <a:tr h="7416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000 2021500110 0000 150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Дотации бюджетам сельских поселений на выравнивание бюджетной обеспеченности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3 023 900,00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3 015 100,00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2 777 000,00</a:t>
                      </a:r>
                    </a:p>
                  </a:txBody>
                  <a:tcPr marL="9525" marR="9525" marT="9525" marB="0"/>
                </a:tc>
              </a:tr>
              <a:tr h="7416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805 2021500110 0000 150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Дотации бюджетам сельских поселений на выравнивание бюджетной обеспеченности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3 023 900,00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3 015 100,00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2 777 000,00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Мугреево-Никольского сельского поселения по кодам классификации доходов бюджетов на 2019 год и на плановый период 2020 и 2021 годов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445624" cy="4055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304256"/>
                <a:gridCol w="1409368"/>
                <a:gridCol w="1645920"/>
                <a:gridCol w="1645920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Код дохода по бюджетной классификации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Сумма, руб.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000 2021500200 0000 150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Дотации бюджетам на поддержку мер по обеспечению сбалансированности бюджетов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173 030,00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000 2021500210 0000 150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Дотации бюджетам сельских поселений на поддержку мер по обеспечению сбалансированности бюджетов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173 030,00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805 2021500210 0000 150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173 030,00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000 2022000000 0000 150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196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835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000 2022999900 0000 150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Прочие субсидии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196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835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Мугреево-Никольского сельского поселения по кодам классификации доходов бюджетов на 2019 год и на плановый период 2020 и 2021 годов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445624" cy="4573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304256"/>
                <a:gridCol w="1409368"/>
                <a:gridCol w="1645920"/>
                <a:gridCol w="1645920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Код дохода по бюджетной классификации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Сумма, руб.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8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8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8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000 2022999910 0000 150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Прочие субсидии бюджетам сельских поселений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196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835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805 2022999910 0000 150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Прочие субсидии бюджетам сельских поселений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196 835,00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7416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000 2023000000 0000 150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Субвенции бюджетам бюджетной системы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80 373,60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80 380,57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80 388,86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000 2023511800 0000 150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Субвенции бюджетам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80 220,00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80 220,00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80 220,00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000 2023511810 0000 150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80 220,00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80 220,00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80 220,00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Мугреево-Никольского сельского поселения по кодам классификации доходов бюджетов на 2019 год и на плановый период 2020 и 2021 годов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445624" cy="4706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304256"/>
                <a:gridCol w="1409368"/>
                <a:gridCol w="1645920"/>
                <a:gridCol w="1645920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Код дохода по бюджетной классификации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Сумма, руб.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805 2023511810 0000 150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80 220,00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80 220,00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80 220,00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000 2023512000 0000 150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Субвенции бюджетам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153,60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160,57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168,86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000 2023512010 0000 150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Субвенции бюджетам сельских поселений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153,60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160,57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168,86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Мугреево-Никольского сельского поселения по кодам классификации доходов бюджетов на 2019 год и на плановый период 2020 и 2021 годов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445624" cy="4655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304256"/>
                <a:gridCol w="1409368"/>
                <a:gridCol w="1645920"/>
                <a:gridCol w="1645920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Код дохода по бюджетной классификации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Сумма, руб.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805 2023512010 0000 150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Субвенции бюджетам сельских поселений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153,60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160,57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168,86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000 2024000000 0000 150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Иные межбюджетные трансферты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87 517,58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96 548,60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000 2024000000 0000 150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87 517,58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96 548,60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000 2024001400 0000 150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Межбюджетные трансферты, передаваемые бюджетам муниципальных образований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87 517,58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96 548,60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Мугреево-Никольского сельского поселения по кодам классификации доходов бюджетов на 2019 год и на плановый период 2020 и 2021 годов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445624" cy="4057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304256"/>
                <a:gridCol w="1409368"/>
                <a:gridCol w="1645920"/>
                <a:gridCol w="1645920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Код дохода по бюджетной классификации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Сумма, руб.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8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8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8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000 2024001410 0000 150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87 517,58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96 548,60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805 2024001410 0000 150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87 517,58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96 548,60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Мугреево-Никольского сельского поселения по кодам классификации доходов бюджетов на 2019 год и на плановый период 2020 и 2021 годов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445624" cy="4971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304256"/>
                <a:gridCol w="1409368"/>
                <a:gridCol w="1645920"/>
                <a:gridCol w="1645920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Код дохода по бюджетной классификации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Сумма, руб.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8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8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8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000 2 08 00000 00 0000 000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Перечисления для осуществления возврата (зачета) излишне уплаченных или излишне взысканных сумм налогов, сборов и иных платежей, а также сумм процентов за несвоевременное осуществление такого возврата и процентов, начисленных на излишне взысканные суммы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000 2 08 05000 10 0000 150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Перечисления из бюджетов сельских поселений (в бюджеты поселений) для осуществления возврата (зачета) излишне уплаченных или излишне взысканных сумм налогов, сборов и иных платежей, а также сумм процентов за несвоевременное осуществление такого возврата и процентов, начисленных на излишне взысканные суммы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Мугреево-Никольского сельского поселения по кодам классификации доходов бюджетов на 2019 год и на плановый период 2020 и 2021 годов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445624" cy="350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304256"/>
                <a:gridCol w="1409368"/>
                <a:gridCol w="1645920"/>
                <a:gridCol w="1645920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Код дохода по бюджетной классификации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Сумма, руб.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8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8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8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805 2 08 05000 10 0000 150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Перечисления из бюджетов сельских поселений (в бюджеты поселений) для осуществления возврата (зачета) излишне уплаченных или излишне взысканных сумм налогов, сборов и иных платежей, а также сумм процентов за несвоевременное осуществление такого возврата и процентов, начисленных на излишне взысканные суммы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3 709 656,18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3 340 029,17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3 005 388,86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по основным направлениям на 2019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24744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6347048" cy="541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72200" y="476672"/>
            <a:ext cx="221399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1600" dirty="0"/>
              <a:t>Если расходы бюджета превышают доходы, то бюджет формируется с дефицитом. 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Превышение </a:t>
            </a:r>
            <a:r>
              <a:rPr lang="ru-RU" sz="1600" dirty="0"/>
              <a:t>доходов над расходами образует профицит бюджета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/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332656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БЮДЖЕТ?</a:t>
            </a:r>
            <a:endParaRPr lang="ru-RU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Бюджет Мугреево-Никольского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сельского поселения на 2019 – 2021 годы – программный бюджет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/>
              <a:t>Б</a:t>
            </a:r>
            <a:r>
              <a:rPr lang="ru-RU" dirty="0" smtClean="0">
                <a:cs typeface="Times New Roman" pitchFamily="18" charset="0"/>
              </a:rPr>
              <a:t>юджет </a:t>
            </a:r>
            <a:r>
              <a:rPr lang="ru-RU" dirty="0" smtClean="0">
                <a:cs typeface="Times New Roman" pitchFamily="18" charset="0"/>
              </a:rPr>
              <a:t>Мугреево-Никольского сельского поселения на 2019-2021 годы сформирован в программной структуре расходов на основе 6 муниципальных программ Мугреево-Никольского сельского поселения. </a:t>
            </a:r>
          </a:p>
          <a:p>
            <a:pPr>
              <a:buNone/>
            </a:pPr>
            <a:endParaRPr lang="ru-RU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		Муниципальная программа Мугреево-Никольского сельского поселения – это комплекс мероприятий, увязанных по ресурсам, срокам и исполнителям, направленных на достижение целей социального и экономического развития Мугреево-Никольского сельского поселения в определенной сфере. </a:t>
            </a:r>
          </a:p>
          <a:p>
            <a:pPr>
              <a:buNone/>
            </a:pPr>
            <a:endParaRPr lang="ru-RU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		Муниципальная программа имеет цель, мероприятия и показатели эффективности, направленные на достижение заданного результата. При этом значение каждого показателя является индикатором по конкретному направлению деятельности и сигнализирует о плохом или хорошем результате, необходимости принятия новых решений. 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Мугреево-Никольского сельского поселения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429684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19256" cy="3701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1152128"/>
                <a:gridCol w="936104"/>
                <a:gridCol w="1584176"/>
              </a:tblGrid>
              <a:tr h="741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Мугреево-Никольского сельского поселения "Развитие  местного самоуправления в Мугреево-Никольском сельском поселении на 2019-2021г.г."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01 0 00 00000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1 277 335,00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"Обеспечение деятельности администрации Мугреево-Никольского сельского поселения и развитие муниципальной службы в Мугреево-Никольском сельском поселении"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01 1 00 00000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1 227 335,00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 "Обеспечение деятельности исполнительно-распорядительных органов местного самоуправления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01 1 01 00000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702 335,00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19256" cy="4228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1152128"/>
                <a:gridCol w="936104"/>
                <a:gridCol w="1584176"/>
              </a:tblGrid>
              <a:tr h="741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248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Администрации Мугреево-Никольского сельского поселения (Расходы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01 1 01 00020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691 000,00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Администрации Мугреево-Никольского сельского поселения (закупка товаров, работ и услуг для обеспечения государственных (муниципальных) нужд)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01 1 01 00020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9 335,00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Администрации Мугреево-Никольского сельского поселения (Иные бюджетные ассигнования)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01 1 01 00020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 "Обеспечение деятельности лиц, замещающих муниципальные должности"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01 1 02 00000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500 000,00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19256" cy="4432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1152128"/>
                <a:gridCol w="936104"/>
                <a:gridCol w="1584176"/>
              </a:tblGrid>
              <a:tr h="741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248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главы Мугреево-Никольского сельского поселения (Расходы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01 1 02 00030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 "Обеспечение доступа к информации о деятельности органов местного самоуправления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01 1 03 00000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Размещение официальной информации органов местного самоупаравления Мугреево-Никольского сельского поселения и информирование населения о деятельности исполнительно-распорядительных органов местного самоуправления (Закупка товаров, работ и услуг для обеспечения государственных (муниципальных) нужд)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01 1 03 20260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25 000,00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19256" cy="3801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1152128"/>
                <a:gridCol w="936104"/>
                <a:gridCol w="1584176"/>
              </a:tblGrid>
              <a:tr h="741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248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"Укрепление материально-технической базы органов местного самоуправления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01 2 00 00000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 "Создание благоприятных условий для работы органов местного самоуправления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01 2 01 00000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Проведение косметического ремонта помещений и фасадов зданий, закрепленных за органами местного самоуправления (Закупка товаров, работ и услуг для обеспечения государственных (муниципальных) нужд)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01 2 01 20160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Приобретение и обновление программного обеспечения (закупка товаров, работ и услуг для обеспечения государственных (муниципальных) нужд)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01 2  01 20170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10 000,00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19256" cy="4664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1152128"/>
                <a:gridCol w="936104"/>
                <a:gridCol w="1584176"/>
              </a:tblGrid>
              <a:tr h="741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248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Мугреево-Никольского сельского поселения "Обеспечение пожарной безопасности Мугреево-Никольского  сельского поселения Южского муниципального района на 2019-2021г.г."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04 0 00 00000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"Обеспечение безопасности населения и территории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04 1 00 00000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 "Создание безопасных условий проживания населения на территории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04 1 01 00000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первичных мер пожарной безопасности (закупка товаров, работ  и услуг для обеспечения государственных (муниципальных)  нужд)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04 1 01 20010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Мугреево-Никольского сельского поселения "Развитие малого и среднего предпринимательства на территории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06 0 00 00000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19256" cy="4237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1152128"/>
                <a:gridCol w="936104"/>
                <a:gridCol w="1584176"/>
              </a:tblGrid>
              <a:tr h="741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248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Мугреево-Никольского сельского поселения "Развитие малого и среднего предпринимательства на территории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06 0 00 00000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"Создание условий для развития малого и среднего предпринимательства"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06 1 00 00000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 "Поддержка малого и среднего предпринимательства"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06 1 01 00000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Поддержка малого и среднего предпринимательства (закупка товаров, работ и услуг для обеспечения государственных (муниципальных) нужд)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06 1 01 20220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"Военно-патриотическое воспитание несовершеннолетних и молодежи Мугреево-Никольского сельского поселения на 2019-2021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07 0 00 00000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19256" cy="402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1152128"/>
                <a:gridCol w="936104"/>
                <a:gridCol w="1584176"/>
              </a:tblGrid>
              <a:tr h="741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248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"Патриотическое воспитание молодежи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07 1 00 00000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 "Развитие системы патриотического воспитания молодежи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07 1 01 00000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системы патриотического воспитания молодежи Мугреево-Никольского сельского поселения (Закупка товаров, работ и услуг для обеспечения государственных (муниципальных) нужд)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07 1 01 20300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Мугреево-Никольскогоо сельского поселения "Благоустройство Мугреево-Никольского сельского поселения  на 2019-2021г.г."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08 0 00 00000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270 000,00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"Благоустройство территории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08 1 00 00000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270 000,00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19256" cy="4160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1152128"/>
                <a:gridCol w="936104"/>
                <a:gridCol w="1584176"/>
              </a:tblGrid>
              <a:tr h="720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248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 "Создание комфортных условий для проживания и отдыха населения Мугреево-Никольского сельского поселения"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08 1 01 00000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270 000,00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Мероприятия по уличному освещению  (закупка товаров, работ и услуг для обеспечения государственных (муниципальных) нужд)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08 1 01 20010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260 000,00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Озеленение (закупка товаров, работ и услуг для обеспечения государственных (муниципальных) нужд)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08 1 01 20020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Мугреево-Никольского сельского поселения "Развитие культуры в Мугреево-Никольском сельском поселении на 2019-2021гг"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09 0 00 00000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1 657 835,00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"Организация культурного досуга населения"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09 1 00 00000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657</a:t>
                      </a:r>
                      <a:r>
                        <a:rPr lang="ru-RU" sz="1400" b="1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835</a:t>
                      </a: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,00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 "Развитие культуры"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09 1 01 00000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657</a:t>
                      </a:r>
                      <a:r>
                        <a:rPr lang="ru-RU" sz="14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835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,00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 anchor="t">
            <a:normAutofit fontScale="90000"/>
          </a:bodyPr>
          <a:lstStyle/>
          <a:p>
            <a:r>
              <a:rPr lang="ru-RU" sz="4000" b="1" dirty="0" smtClean="0"/>
              <a:t>Какие этапы проходит проект бюджета?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424936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6398368"/>
              </a:tblGrid>
              <a:tr h="1661276">
                <a:tc>
                  <a:txBody>
                    <a:bodyPr/>
                    <a:lstStyle/>
                    <a:p>
                      <a:endParaRPr kumimoji="0"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ПРОЕКТА БЮДЖЕТА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по составлению проекта бюджета начинается за 9 месяцев до начала очередного финансового года. Постановлением Администрации Мугреево-Никольского сельского поселения от 15.09.2016 №56 утвержден Порядок составления проекта бюджета Мугреево-Никольского сельского поселения на очередной финансовый год и плановый период. Непосредственное составление бюджета осуществляет Администрация Мугреево-Никольского сельского поселения. </a:t>
                      </a:r>
                      <a:endParaRPr lang="ru-RU" sz="1600" dirty="0"/>
                    </a:p>
                  </a:txBody>
                  <a:tcPr/>
                </a:tc>
              </a:tr>
              <a:tr h="1859637">
                <a:tc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РАССМОТРЕНИЕ ПРОЕКТА БЮДЖЕТА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бюджета одобряется Администрацией Мугреево-Никольского сельского поселения и вносится в Совет Мугреево-Никольского сельского поселения не позднее 15 ноября текущего финансового года. </a:t>
                      </a:r>
                    </a:p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целях информирования граждан и выявления общественного мнения в сфере бюджетных правоотношений проекту бюджета проводятся публичные слушания. Для этого проект бюджета размещается на официальном сайте Администрации Мугреево-Никольского  сельского поселения в сети «Интернет». Совет Мугреево-Никольского сельского поселения рассматривает проект о бюджете в двух чтениях. 	</a:t>
                      </a:r>
                    </a:p>
                  </a:txBody>
                  <a:tcPr/>
                </a:tc>
              </a:tr>
              <a:tr h="1190168">
                <a:tc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УТВЕРЖДЕНИЕ ПРОЕКТА БЮДЖЕТА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/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бюджета  утверждается Советом Мугреево-Никольского  сельского поселения в форме решения Совета Мугреево-Никольского сельского поселения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19256" cy="4410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1152128"/>
                <a:gridCol w="936104"/>
                <a:gridCol w="1584176"/>
              </a:tblGrid>
              <a:tr h="720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248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подведомственных муниципальных учреждений культуры  Мугреево-Никольского сельского поселения (Расходы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09 1 01 00100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700 000,00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подведомственных муниципальных учреждений культуры  Мугреево-Никольского сельского поселения (Закупка товаров, работ и услуг для обеспечения государственных (муниципальных) нужд)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09 1 01 00100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735 000,00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подведомственных муниципальных учреждений культуры  Мугреево-Никольского сельского поселения (Иные бюджетные ассигнования)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09 1 01 00100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10 000,00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19256" cy="4827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1152128"/>
                <a:gridCol w="936104"/>
                <a:gridCol w="1584176"/>
              </a:tblGrid>
              <a:tr h="720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248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Софинансирование расходов, связанных с поэтапным доведением средней заработной платы работникам культуры муниципальных учреждений культуры Ивановской области до средней заработной платы в Ивановской области  (Расходы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09 1 01 S0340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Софинансирование расходов, связанных с поэтапным доведением средней заработной платы работникам культуры муниципальных учреждений культуры Ивановской области до средней заработной платы в Ивановской области  (Расходы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09 1 01 80340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196 835,00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19256" cy="46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1152128"/>
                <a:gridCol w="936104"/>
                <a:gridCol w="1584176"/>
              </a:tblGrid>
              <a:tr h="720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248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Непрограммные направления деятельности исполнительно-распорядительных органов местного самоуправления Мугреево-Никольского сельского поселения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30 9 00 00000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477 486,18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Резервный фонд администрации Мугреево-Никольского сельского поселения (Иные бюджетные ассигнования)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30 9 00 20180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20 000,00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Содержание имущества казны ((Закупка товаров, работ и услуг для обеспечения государственных (муниципальных) нужд)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30 9 00 20060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174 575,00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первичного воинского учета на территориях, где отсутствуют военные комиссариаты (Расходы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30 9 00 51180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80 220,00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19256" cy="4410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1152128"/>
                <a:gridCol w="936104"/>
                <a:gridCol w="1584176"/>
              </a:tblGrid>
              <a:tr h="720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248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 из бюджета Южского муниципального района бюджетам сельских поселений на исполнение передаваемых полномочий по организации в границах поселений водоснабжения населения (Закупка товаров, работ и услуг для обеспечения государственных (муниципальных) нужд)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30 9 00 10010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86 237,58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передаваемых полномочий по решению вопросов местного значения, предусмотренных пунктами 4, 6, 22, 26, 31, 33.1, 33.2, 38 части 1 статьи 14 Федерального закона от 06.10.2003 №131-ФЗ "Об общих принципах организации местного самоуправления в Российской Федерации" (Закупка товаров, работ и услуг для обеспечения государственных (муниципальных) нужд)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30 9 00 10050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1 280,00   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Организация дополнительного пенсионного обеспечения отдельных категорий граждан (Социальное обеспечение и иные выплаты населению)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30 9 00 60010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115 020,00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19256" cy="241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1152128"/>
                <a:gridCol w="936104"/>
                <a:gridCol w="1584176"/>
              </a:tblGrid>
              <a:tr h="720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2481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 (Закупка товаров, работ и услуг для обеспечения государственных (муниципальных) нужд)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30 9 00 51200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153,60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3 709 656,18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муниципальных программ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Мугреево-Никольского сельского поселения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		</a:t>
            </a:r>
            <a:r>
              <a:rPr lang="ru-RU" sz="1600" dirty="0" smtClean="0"/>
              <a:t>1. Муниципальная программа Мугреево-Никольского сельского поселения "Развитие  местного самоуправления в Мугреево-Никольском сельском поселении на 2019-2021г.г."</a:t>
            </a:r>
          </a:p>
          <a:p>
            <a:pPr>
              <a:buNone/>
            </a:pPr>
            <a:r>
              <a:rPr lang="ru-RU" sz="1600" dirty="0" smtClean="0"/>
              <a:t>		2. Муниципальная программа Мугреево-Никольского сельского поселения "Обеспечение пожарной безопасности Мугреево-Никольского  сельского поселения Южского муниципального района на 2019-2021г.г.«.</a:t>
            </a:r>
          </a:p>
          <a:p>
            <a:pPr>
              <a:buNone/>
            </a:pPr>
            <a:r>
              <a:rPr lang="ru-RU" sz="1600" dirty="0" smtClean="0"/>
              <a:t>		3. Муниципальная программа Мугреево-Никольского сельского поселения "Развитие малого и среднего предпринимательства на территории Мугреево-Никольского сельского поселения«.</a:t>
            </a:r>
          </a:p>
          <a:p>
            <a:pPr>
              <a:buNone/>
            </a:pPr>
            <a:r>
              <a:rPr lang="ru-RU" sz="1600" dirty="0" smtClean="0"/>
              <a:t>		4. Муниципальная программа "Военно-патриотическое воспитание несовершеннолетних и молодежи Мугреево-Никольского сельского поселения на 2019-2021 годы«.</a:t>
            </a:r>
          </a:p>
          <a:p>
            <a:pPr>
              <a:buNone/>
            </a:pPr>
            <a:r>
              <a:rPr lang="ru-RU" sz="1600" dirty="0" smtClean="0"/>
              <a:t>		5. Муниципальная программа Мугреево-Никольского сельского поселения "Благоустройство Мугреево-Никольского сельского поселения  на 2019-2021г.г.«.</a:t>
            </a:r>
          </a:p>
          <a:p>
            <a:pPr>
              <a:buNone/>
            </a:pPr>
            <a:r>
              <a:rPr lang="ru-RU" sz="1600" dirty="0" smtClean="0"/>
              <a:t>		6. Муниципальная программа Мугреево-Никольского сельского поселения "Развитие культуры в Мугреево-Никольском сельском поселении на 2019-2021гг«.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600" dirty="0" smtClean="0"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 anchor="t"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в рамках муниципальных программ Мугреево-Никольского сельского поселения на 2019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572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в рамках муниципальных программ Мугреево-Никольского сельского поселения в 2018-2020 годах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47251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МУНИЦИПАЛЬНАЯ ЦЕЛЕВАЯ ПРОГРАММА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 местного самоуправления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Мугреево-Никольском сельском поселении на 2019-2021 годы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4978896" cy="44236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66528"/>
                <a:gridCol w="3312368"/>
              </a:tblGrid>
              <a:tr h="223224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Перечень подпрограмм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Обеспечение деятельности администрации Мугреево-Никольского сельского поселения и развитие муниципальной службы в Мугреево-Никольском сельском поселении. 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Укрепление материально-технической базы органов местного самоуправления Мугреево-Никольского сельского поселения.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Цель программы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необходимых условий для эффективной реализации органами местного самоуправления Мугреево-Никольского сельского поселения  полномочий по решению вопросов местного значения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811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</a:rPr>
                        <a:t>Объемы                               и источники                        финансирования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 год – 1277335,00 руб.;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2019 год – 1217335,00 руб.;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2020 год –1180000,00 руб.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5796136" y="1412776"/>
          <a:ext cx="334786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Содержимое 5"/>
          <p:cNvGraphicFramePr>
            <a:graphicFrameLocks/>
          </p:cNvGraphicFramePr>
          <p:nvPr/>
        </p:nvGraphicFramePr>
        <p:xfrm>
          <a:off x="5436096" y="-459432"/>
          <a:ext cx="3528392" cy="7632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МУНИЦИПАЛЬНАЯ ЦЕЛЕВАЯ ПРОГРАММА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 местного самоуправления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Мугреево-Никольском сельском поселении на 2019-2021 годы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003232" cy="4536504"/>
        </p:xfrm>
        <a:graphic>
          <a:graphicData uri="http://schemas.openxmlformats.org/drawingml/2006/table">
            <a:tbl>
              <a:tblPr firstRow="1" bandRow="1"/>
              <a:tblGrid>
                <a:gridCol w="2678829"/>
                <a:gridCol w="5324403"/>
              </a:tblGrid>
              <a:tr h="4536504"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Ожидаемые конечные результаты реализации                     Программы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в </a:t>
                      </a:r>
                      <a:r>
                        <a:rPr lang="ru-RU" sz="1400" dirty="0"/>
                        <a:t>период с 2019 по 2021 годы планируется обеспечить:</a:t>
                      </a: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/>
                        <a:t>повышение качества подготовки нормативных правовых актов органов местного самоуправления Мугреево-Никольского сельского поселения; </a:t>
                      </a: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/>
                        <a:t>реализацию антикоррупционных механизмов в системе муниципальной службы администрации поселения;</a:t>
                      </a: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/>
                        <a:t>повышение профессионального уровня муниципальных служащих администрации поселения,</a:t>
                      </a: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/>
                        <a:t>в том числе:</a:t>
                      </a: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/>
                        <a:t>количество муниципальных служащих администрации поселения, прошедших  курсы повышения квалификации:</a:t>
                      </a: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/>
                        <a:t>2019 год - 1 человек;</a:t>
                      </a: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/>
                        <a:t>2020год - 1 человек;</a:t>
                      </a: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/>
                        <a:t>2021 год - 1 человек;</a:t>
                      </a: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/>
                        <a:t>повышение уровня информированности населения о деятельности органов местного самоуправления Мугреево-Никольского сельского поселения</a:t>
                      </a: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/>
                        <a:t>активизация участия граждан в непосредственном осуществлении местного самоуправления;</a:t>
                      </a:r>
                    </a:p>
                    <a:p>
                      <a:pPr algn="l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/>
                        <a:t>укрепление материально-технического оснащения администрации поселения.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5796136" y="1412776"/>
          <a:ext cx="334786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Содержимое 5"/>
          <p:cNvGraphicFramePr>
            <a:graphicFrameLocks/>
          </p:cNvGraphicFramePr>
          <p:nvPr/>
        </p:nvGraphicFramePr>
        <p:xfrm>
          <a:off x="5436096" y="-459432"/>
          <a:ext cx="3528392" cy="7632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Мугреево-Никольского сельского поселения на 2019 год и на период до 2021 года 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Обеспечение долгосрочной сбалансированности и устойчивости бюджетной системы.</a:t>
            </a:r>
          </a:p>
          <a:p>
            <a:r>
              <a:rPr lang="ru-RU" sz="2000" dirty="0" smtClean="0"/>
              <a:t>Увеличение доходной базы поселения.</a:t>
            </a:r>
          </a:p>
          <a:p>
            <a:r>
              <a:rPr lang="ru-RU" sz="2000" dirty="0" smtClean="0"/>
              <a:t>Муниципальная поддержка инвестиционной деятельности.</a:t>
            </a:r>
          </a:p>
          <a:p>
            <a:r>
              <a:rPr lang="ru-RU" sz="2000" dirty="0" smtClean="0"/>
              <a:t>Обеспечение потребностей граждан в муниципальных услугах, повышение их доступности и качества.</a:t>
            </a:r>
          </a:p>
          <a:p>
            <a:r>
              <a:rPr lang="ru-RU" sz="2000" dirty="0" smtClean="0"/>
              <a:t>Реализация долгосрочных приоритетов и целей социально-экономического развития Мугреево-Никольского сельского поселения.</a:t>
            </a:r>
          </a:p>
          <a:p>
            <a:r>
              <a:rPr lang="ru-RU" sz="2000" dirty="0" smtClean="0"/>
              <a:t>Повышение эффективности бюджетных расходов.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Целевые индикаторы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296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2095128"/>
                <a:gridCol w="1371600"/>
                <a:gridCol w="1371600"/>
                <a:gridCol w="1371600"/>
                <a:gridCol w="1371600"/>
              </a:tblGrid>
              <a:tr h="37084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показателя, единица измерения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Значение показателей на начало реализации Программы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год)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Плановые значения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году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году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году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Уровень удовлетворенности информационной открытостью органов местного самоуправления района, % от числа опрошенных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65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75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80,0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Уровень удовлетворенности работой администрации сельского поселения, % от числа опрошенных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64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65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68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70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Муниципальная целевая программа</a:t>
            </a:r>
            <a:br>
              <a:rPr lang="ru-RU" sz="2000" b="1" dirty="0" smtClean="0"/>
            </a:br>
            <a:r>
              <a:rPr lang="ru-RU" sz="2000" b="1" dirty="0" smtClean="0"/>
              <a:t>«Обеспечение пожарной безопасности Мугреево-Никольского сельского поселения Южского муниципального района на 2019-2021 годы» 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84783"/>
          <a:ext cx="4906888" cy="466862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94520"/>
                <a:gridCol w="3312368"/>
              </a:tblGrid>
              <a:tr h="1061166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Перечень подпрограмм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безопасности населения и территории Мугреево-Никольского сельского поселения.</a:t>
                      </a: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09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первичных мер пожарной безопасности на территории Мугреево-Никольского сельского поселения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3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Объём </a:t>
                      </a:r>
                      <a:r>
                        <a:rPr kumimoji="0" lang="ru-RU" sz="1400" kern="1200" dirty="0" smtClean="0"/>
                        <a:t>бюджетных ассигнований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2019 год – 25,0 тыс. руб.</a:t>
                      </a:r>
                      <a:b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2020 год – 25,0 тыс. руб.</a:t>
                      </a:r>
                      <a:b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2021 год – 25,0 тыс. руб.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Ожидаемые конечные результаты реализации Программы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Безопасное функционирование территорий жилых зон сельского поселения за счёт проведения комплекса системных противопожарных мероприятий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Содержимое 5"/>
          <p:cNvGraphicFramePr>
            <a:graphicFrameLocks/>
          </p:cNvGraphicFramePr>
          <p:nvPr/>
        </p:nvGraphicFramePr>
        <p:xfrm>
          <a:off x="5436096" y="620688"/>
          <a:ext cx="3528392" cy="573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6503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Целевые индикаторы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124744"/>
          <a:ext cx="8229599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232248"/>
                <a:gridCol w="936104"/>
                <a:gridCol w="1030220"/>
                <a:gridCol w="1175657"/>
                <a:gridCol w="1175657"/>
                <a:gridCol w="1175657"/>
              </a:tblGrid>
              <a:tr h="37084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26670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Исполни-тели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Источники финанси-рования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Финансовые затраты (тыс. руб.)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том числе по годам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Обеспечение первичных мер пожарной безопас- ности в границах насе- ленных пунктов: (изготовление информационных стендов, агитация и  пропаганда, противопо-жарных знаний и обучения населения Мугреево-Никольского  сельского поселения), приобретение огнетушителей и др. средств противопожарной защиты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Мугреево-Никольское сельское поселение.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Бюджет Мугреево-Никольского сельского поселения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Опашка территорий лесного массива, полей, близко подступающих к населенным пунктам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Мугреево-Никольское сельское поселение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Бюджет Мугреево-Никольского сельского поселения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 anchor="t">
            <a:normAutofit/>
          </a:bodyPr>
          <a:lstStyle/>
          <a:p>
            <a:pPr algn="ctr"/>
            <a:r>
              <a:rPr lang="ru-RU" sz="2400" b="1" dirty="0" smtClean="0"/>
              <a:t>Муниципальная целевая программа «Благоустройство Мугреево-Никольского  сельского поселения </a:t>
            </a:r>
            <a:br>
              <a:rPr lang="ru-RU" sz="2400" b="1" dirty="0" smtClean="0"/>
            </a:br>
            <a:r>
              <a:rPr lang="ru-RU" sz="2400" b="1" dirty="0" smtClean="0"/>
              <a:t>на 2019-2021годы»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556793"/>
          <a:ext cx="5194920" cy="504055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73182"/>
                <a:gridCol w="3421738"/>
              </a:tblGrid>
              <a:tr h="76929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Благоустройство территории Мугреево-Никольского сельского поселения.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1949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Совершенствование системы благоустройства Мугреево-Никольского сельского поселения, создание комфортных условий проживания и отдыха населения</a:t>
                      </a:r>
                    </a:p>
                  </a:txBody>
                  <a:tcPr/>
                </a:tc>
              </a:tr>
              <a:tr h="7692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</a:t>
                      </a:r>
                      <a:r>
                        <a:rPr kumimoji="0"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бюджетных ассигнований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год –  270000,00 руб.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 –  –  270000,00 руб.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год – –  265000,00 руб.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070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Ожидаемые конечные результаты реализации программы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  Единое управление комплексным благоустройством сельского поселения.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Определение перспективы улучшения благоустройства Мугреево-Никольского сельского поселения».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Создание условий для работы и отдыха жителей поселения.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Улучшение состояния территорий Мугреево-Никольского сельского поселения</a:t>
                      </a:r>
                    </a:p>
                  </a:txBody>
                  <a:tcPr marL="66675" marR="66675" marT="66675" marB="66675" anchor="ctr"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436096" y="620688"/>
          <a:ext cx="3312368" cy="5806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Целевые индикаторы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2880320" cy="5184576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-осуществление мероприятий по поддержанию порядка, благоустройства, архитектурно-художественного оформления и санитарного состояния  территории Мугреево-Никольского сельского поселения;</a:t>
            </a:r>
          </a:p>
          <a:p>
            <a:r>
              <a:rPr lang="ru-RU" dirty="0" smtClean="0"/>
              <a:t>- формирование среды, благоприятной для проживания населения;</a:t>
            </a:r>
          </a:p>
          <a:p>
            <a:r>
              <a:rPr lang="ru-RU" dirty="0" smtClean="0"/>
              <a:t>- привлечение к осуществлению мероприятий по благоустройству территорий физических и юридических лиц и повышение их ответственности за соблюдение чистоты и порядка; </a:t>
            </a:r>
          </a:p>
          <a:p>
            <a:r>
              <a:rPr lang="ru-RU" dirty="0" smtClean="0"/>
              <a:t>- усиление контроля за использованием охраной и благоустройством территорий;</a:t>
            </a:r>
          </a:p>
          <a:p>
            <a:r>
              <a:rPr lang="ru-RU" dirty="0" smtClean="0"/>
              <a:t>- создание новых и обустройство существующих хозяйственных, спортивных площадок малыми архитектурными формами;</a:t>
            </a:r>
          </a:p>
          <a:p>
            <a:r>
              <a:rPr lang="ru-RU" dirty="0" smtClean="0"/>
              <a:t>-   совершенствование системы населения путем повышения качества предоставляемых коммунальных услуг;</a:t>
            </a:r>
          </a:p>
          <a:p>
            <a:r>
              <a:rPr lang="ru-RU" dirty="0" smtClean="0"/>
              <a:t>-   улучшение экологической обстановки  и сохранение природных комплексов для обеспечения условий жизнедеятельности</a:t>
            </a:r>
          </a:p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3419873" y="1196752"/>
          <a:ext cx="5190727" cy="371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64"/>
                <a:gridCol w="1272879"/>
                <a:gridCol w="865121"/>
                <a:gridCol w="865121"/>
                <a:gridCol w="865121"/>
                <a:gridCol w="86512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п.п.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мероприятий.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Затраты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(местный бюджет)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Затраты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(местный бюджет)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Затраты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(местный бюджет)      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Уличное освещение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260,0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260,0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260,0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770,0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Озеленение  и обкашивание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травы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265,0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75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805,0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 anchor="t"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Муниципальная целевая программа «Развитие культуры в Мугреево-Никольском сельском поселении на 2019-2021 годы»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23528" y="1196752"/>
          <a:ext cx="4978896" cy="4534624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699447"/>
                <a:gridCol w="3279449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культурного досуга населения</a:t>
                      </a:r>
                      <a:endParaRPr lang="ru-RU" sz="11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0882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оптимальных, безопасных и благоприятных условий нахождения граждан в муниципальных учреждениях, осуществляющих деятельность в сфере культуры на территории Мугреево-Никольского сельского поселения Южского муниципального района Ивановской области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3595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Объём </a:t>
                      </a:r>
                      <a:r>
                        <a:rPr kumimoji="0" lang="ru-RU" sz="1400" kern="1200" dirty="0" smtClean="0"/>
                        <a:t>бюджетных ассигнований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/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2019 году –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1657835,00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рублей;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2020 году – 1434667,50 рублей;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2021 году – 1171730,00 рублей -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бюджет Мугреево-Никольского сельского поселения: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2019 году – 1461000,00 рублей;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2020 году – 1434667,50 рублей;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2021 году – 1171730,00 рублей.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436096" y="0"/>
          <a:ext cx="3528392" cy="635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Целевые индикаторы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0769"/>
            <a:ext cx="4038600" cy="4248472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 Цель и задачи Программы определены исходя из основных направлений Стратегии, нормативов минимального ресурсного обеспечения услуг сельских учреждений культуры (общедоступных библиотек и </a:t>
            </a:r>
            <a:r>
              <a:rPr lang="ru-RU" dirty="0" err="1" smtClean="0"/>
              <a:t>культурно-досуговых</a:t>
            </a:r>
            <a:r>
              <a:rPr lang="ru-RU" dirty="0" smtClean="0"/>
              <a:t> учреждений), утвержденных приказом Министерства культуры и массовых коммуникаций Российской Федерации от 20.02.2008 № 32.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Целью Программы является создание оптимальных, безопасных и благоприятных условий нахождения граждан в муниципальных учреждениях, осуществляющих деятельность в сфере культуры на территории Мугреево-Никольского сельского поселения.</a:t>
            </a:r>
          </a:p>
          <a:p>
            <a:r>
              <a:rPr lang="ru-RU" dirty="0" smtClean="0"/>
              <a:t>Характер поставленной цели обуславливает ее достижение при условии реализации мероприятий Программы и решения задач по следующим основным направлениям.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086165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Расходы на обеспечение деятельности (оказание услуг) муниципальных учреждений (Расходы на оплату труда и начисления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фондами) </a:t>
            </a:r>
          </a:p>
          <a:p>
            <a:pPr>
              <a:buNone/>
            </a:pPr>
            <a:r>
              <a:rPr lang="ru-RU" dirty="0" smtClean="0"/>
              <a:t>	ВСЕГО: 2446,2 тыс.руб.</a:t>
            </a:r>
          </a:p>
          <a:p>
            <a:pPr>
              <a:buNone/>
            </a:pPr>
            <a:r>
              <a:rPr lang="ru-RU" dirty="0" smtClean="0"/>
              <a:t>	2019г. – </a:t>
            </a:r>
            <a:r>
              <a:rPr lang="ru-RU" dirty="0" smtClean="0"/>
              <a:t>912,8 </a:t>
            </a:r>
            <a:r>
              <a:rPr lang="ru-RU" dirty="0" smtClean="0"/>
              <a:t>тыс.руб.(из них </a:t>
            </a:r>
            <a:r>
              <a:rPr lang="ru-RU" dirty="0" smtClean="0"/>
              <a:t>196,8</a:t>
            </a:r>
            <a:r>
              <a:rPr lang="ru-RU" dirty="0" smtClean="0"/>
              <a:t> </a:t>
            </a:r>
            <a:r>
              <a:rPr lang="ru-RU" dirty="0" smtClean="0"/>
              <a:t>тыс.руб.на  софинансирование расходов, связанных с поэтапным доведением средней заработной платы работникам культуры)</a:t>
            </a:r>
          </a:p>
          <a:p>
            <a:pPr>
              <a:buNone/>
            </a:pPr>
            <a:r>
              <a:rPr lang="ru-RU" dirty="0" smtClean="0"/>
              <a:t>	2020г. -716,0 тыс.руб.;</a:t>
            </a:r>
          </a:p>
          <a:p>
            <a:pPr>
              <a:buNone/>
            </a:pPr>
            <a:r>
              <a:rPr lang="ru-RU" dirty="0" smtClean="0"/>
              <a:t>	2021г. - 716,0 тыс.руб..</a:t>
            </a:r>
          </a:p>
          <a:p>
            <a:pPr>
              <a:buNone/>
            </a:pPr>
            <a:r>
              <a:rPr lang="ru-RU" dirty="0" smtClean="0"/>
              <a:t>	 </a:t>
            </a:r>
          </a:p>
          <a:p>
            <a:pPr>
              <a:buNone/>
            </a:pPr>
            <a:r>
              <a:rPr lang="ru-RU" dirty="0" smtClean="0"/>
              <a:t>	1.2</a:t>
            </a:r>
          </a:p>
          <a:p>
            <a:r>
              <a:rPr lang="ru-RU" dirty="0" smtClean="0"/>
              <a:t>Расходы на обеспечение деятельности  (оказание услуг) муниципальных учреждений (Закупка товаров, работ и услуг для государственных (муниципальных) нужд)</a:t>
            </a:r>
          </a:p>
          <a:p>
            <a:pPr>
              <a:buNone/>
            </a:pPr>
            <a:r>
              <a:rPr lang="ru-RU" dirty="0" smtClean="0"/>
              <a:t>	Всего: 1919,4 тыс.руб.</a:t>
            </a:r>
          </a:p>
          <a:p>
            <a:pPr>
              <a:buNone/>
            </a:pPr>
            <a:r>
              <a:rPr lang="ru-RU" dirty="0" smtClean="0"/>
              <a:t>	2019г. -745,0 тыс.руб.;</a:t>
            </a:r>
          </a:p>
          <a:p>
            <a:pPr>
              <a:buNone/>
            </a:pPr>
            <a:r>
              <a:rPr lang="ru-RU" dirty="0" smtClean="0"/>
              <a:t>	2020г. -718,7,0 тыс.руб.;</a:t>
            </a:r>
          </a:p>
          <a:p>
            <a:pPr>
              <a:buNone/>
            </a:pPr>
            <a:r>
              <a:rPr lang="ru-RU" dirty="0" smtClean="0"/>
              <a:t>	2021г. -455,7,0 тыс.руб..</a:t>
            </a:r>
          </a:p>
          <a:p>
            <a:pPr>
              <a:buNone/>
            </a:pPr>
            <a:r>
              <a:rPr lang="ru-RU" dirty="0" smtClean="0"/>
              <a:t>	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Муниципальная программа Мугреево-Никольского сельского поселения «Военно-патриотическое воспитание несовершеннолетних и молодежи Мугреево-Никольского  сельского поселения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2019 – 2021 годы»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571500" y="1916833"/>
          <a:ext cx="5186364" cy="46032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40260"/>
                <a:gridCol w="3346104"/>
              </a:tblGrid>
              <a:tr h="2086353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1.Повышение уровня военно-патриотического воспитания молодежи;</a:t>
                      </a:r>
                    </a:p>
                    <a:p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2.Воспитание у подростков моральных и психологических качеств патриота и защитника Родины</a:t>
                      </a:r>
                    </a:p>
                  </a:txBody>
                  <a:tcPr/>
                </a:tc>
              </a:tr>
              <a:tr h="988338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Патриотическое воспитание молодежи Мугреево-Никольского сельского поселения.</a:t>
                      </a:r>
                      <a:endParaRPr kumimoji="0"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5006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</a:t>
                      </a:r>
                      <a:r>
                        <a:rPr kumimoji="0"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бюджетных ассигнований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– 1000,00 руб.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– 1000,00 руб.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– 1000,00 руб. 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6000760" y="1412776"/>
          <a:ext cx="2567006" cy="480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Целевые индикаторы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Достижение целей и решение задач программы предусматривается следующими основными мероприятиями:</a:t>
            </a:r>
          </a:p>
          <a:p>
            <a:r>
              <a:rPr lang="ru-RU" dirty="0" smtClean="0"/>
              <a:t>- создание механизма обеспечивающего становление и эффективное функционирование системы патриотического воспитания</a:t>
            </a:r>
          </a:p>
          <a:p>
            <a:r>
              <a:rPr lang="ru-RU" dirty="0" smtClean="0"/>
              <a:t>- формирование патриотических чувств и сознания молодежи на основе бережного отношения к Родине и патриотическим ценностям России, сохранению и развитию чувства гордости за свою страну;</a:t>
            </a:r>
          </a:p>
          <a:p>
            <a:r>
              <a:rPr lang="ru-RU" dirty="0" smtClean="0"/>
              <a:t>- воспитание личности гражданина-патриота Родины, способного встать на защиту государственных интересов страны;</a:t>
            </a:r>
          </a:p>
          <a:p>
            <a:r>
              <a:rPr lang="ru-RU" dirty="0" smtClean="0"/>
              <a:t>- формирование комплекса нормативного правового и организационного методического обеспечения функционирования системы патриотического воспитания.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В результате осуществления программы ожидается: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в социально идеологическом плане</a:t>
            </a:r>
            <a:endParaRPr lang="ru-RU" dirty="0" smtClean="0"/>
          </a:p>
          <a:p>
            <a:r>
              <a:rPr lang="ru-RU" dirty="0" smtClean="0"/>
              <a:t>- обеспечение духовно- нравственного единства граждан, снижение степени идеологического противостояния, возрождение истинных духовных ценностей Российского народа, упрочнения единства и дружбы этнических общностей и народов Российской Федерации</a:t>
            </a:r>
          </a:p>
          <a:p>
            <a:r>
              <a:rPr lang="ru-RU" dirty="0" smtClean="0"/>
              <a:t>- в социально-экономическом плане обеспечение заинтересованности граждан сельского поселения в развитии национальной экономики и на этой основе снижение социальной напряженности, поддержание общественной и экономической стабильности.</a:t>
            </a:r>
          </a:p>
          <a:p>
            <a:r>
              <a:rPr lang="ru-RU" b="1" dirty="0" smtClean="0"/>
              <a:t>- в области обороноспособности страны</a:t>
            </a:r>
            <a:endParaRPr lang="ru-RU" dirty="0" smtClean="0"/>
          </a:p>
          <a:p>
            <a:r>
              <a:rPr lang="ru-RU" dirty="0" smtClean="0"/>
              <a:t>- осознание молодежи важности службы в Вооруженных силах, готовность граждан к защите Отечества ,сохранение и развитие его славных боевых и трудовых традиций.</a:t>
            </a:r>
          </a:p>
          <a:p>
            <a:r>
              <a:rPr lang="ru-RU" dirty="0" smtClean="0"/>
              <a:t>-конечным результатом реализации программы должны стать:</a:t>
            </a:r>
          </a:p>
          <a:p>
            <a:r>
              <a:rPr lang="ru-RU" dirty="0" smtClean="0"/>
              <a:t>- сохранение традиций военно-патриотического воспитания в  Мугреево-Никольском сельском поселении;</a:t>
            </a:r>
          </a:p>
          <a:p>
            <a:r>
              <a:rPr lang="ru-RU" dirty="0" smtClean="0"/>
              <a:t>- высокая духовность ,</a:t>
            </a:r>
          </a:p>
          <a:p>
            <a:r>
              <a:rPr lang="ru-RU" dirty="0" smtClean="0"/>
              <a:t>- гражданская позиция, </a:t>
            </a:r>
          </a:p>
          <a:p>
            <a:r>
              <a:rPr lang="ru-RU" dirty="0" smtClean="0"/>
              <a:t>-патриотическое сознание молодежи.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 anchor="t">
            <a:norm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непрограммных направлений расходов на 2019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64704" y="836712"/>
          <a:ext cx="8111752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Мугреево-Никольского сельского поселения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Прогноз социально-экономического развития – это научно обоснованная гипотеза о вероятном будущем состоянии экономической системы и экономических объектов и характеризующие это состояние показатели.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Разработку, составление прогнозов называют прогнозированием.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864096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400" b="1" dirty="0" smtClean="0"/>
              <a:t> </a:t>
            </a:r>
            <a:r>
              <a:rPr lang="ru-RU" sz="2000" b="1" dirty="0" smtClean="0"/>
              <a:t>Программа муниципальных внутренних заимствований</a:t>
            </a:r>
            <a:br>
              <a:rPr lang="ru-RU" sz="2000" b="1" dirty="0" smtClean="0"/>
            </a:br>
            <a:r>
              <a:rPr lang="ru-RU" sz="2000" b="1" dirty="0" smtClean="0"/>
              <a:t>Мугреево-Никольского сельского поселения</a:t>
            </a:r>
            <a:br>
              <a:rPr lang="ru-RU" sz="2000" b="1" dirty="0" smtClean="0"/>
            </a:br>
            <a:r>
              <a:rPr lang="ru-RU" sz="2000" b="1" dirty="0" smtClean="0"/>
              <a:t>на 2019 год и на плановый</a:t>
            </a:r>
            <a:br>
              <a:rPr lang="ru-RU" sz="2000" b="1" dirty="0" smtClean="0"/>
            </a:br>
            <a:r>
              <a:rPr lang="ru-RU" sz="2000" b="1" dirty="0" smtClean="0"/>
              <a:t> период 2020 и 2021 годов 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377950"/>
          <a:ext cx="8064896" cy="4413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/>
                <a:gridCol w="1152128"/>
                <a:gridCol w="864096"/>
                <a:gridCol w="1224136"/>
              </a:tblGrid>
              <a:tr h="20935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долгового обязательства</a:t>
                      </a: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(руб.)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 год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 год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</a:p>
                  </a:txBody>
                  <a:tcPr marL="9525" marR="9525" marT="9525" marB="0"/>
                </a:tc>
              </a:tr>
              <a:tr h="4097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Бюджетные кредиты от других бюджетов бюджетной системы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3483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Привлечение,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55124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 на пополнение остатков средств на счете бюджета Мугреево-Никольского сельского поселения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3483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Погашение,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55876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на пополнение остатков средств на счете бюджета Мугреево-Никольского сельского поселения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55456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для частичного покрытия дефицита бюджета Мугреево-Никольского сельского поселения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3483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Кредиты кредитных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3483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Привлечение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3483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Погашение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Программа муниципальных гарантий Мугреево-Никольского сельского поселения в валюте Российской Федерации на 2019 год и плановый период 2020 и 2021 годов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1.1.Перечень подлежащих предоставлению муниципальных гарантий 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Мугреево-Никольского сельского поселения в 2019-2021 годах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599" cy="18535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</a:t>
                      </a:r>
                      <a:r>
                        <a:rPr lang="ru-RU" sz="1200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гарантиро-вания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принципала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200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гаранти-рования</a:t>
                      </a:r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руб.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права регрессного требования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Проверка финансового состояния принципала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условия предоставления гарантий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393305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1.2.Общий объем бюджетных ассигнований, предусмотренных на исполнение муниципальных гарантий Мугреево-Никольского сельского поселения по возможным гарантийным случаям, в 2019 году и плановом периоде 2020 и 2021 годов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4772025"/>
          <a:ext cx="8352927" cy="1712537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127637"/>
                <a:gridCol w="1239331"/>
                <a:gridCol w="1339818"/>
                <a:gridCol w="1339818"/>
                <a:gridCol w="1306323"/>
              </a:tblGrid>
              <a:tr h="4068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Муниципальные гарантии Мугреево-Никольского сельского поселения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ассигнования, руб.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Финансовое обеспечение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2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Муниципальный долг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-25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3525" y="2405856"/>
            <a:ext cx="6076950" cy="3448050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91321400"/>
              </p:ext>
            </p:extLst>
          </p:nvPr>
        </p:nvGraphicFramePr>
        <p:xfrm>
          <a:off x="107504" y="1340768"/>
          <a:ext cx="8928992" cy="525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18864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Сведения о социально-значимых расходах, предусмотренных к финансированию на 2019 год и на плановый период 2020 и 2021 годов</a:t>
            </a:r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Верхний предел муниципального внутреннего долга Мугреево-Никольского сельского поселения на 01.01.2019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075368"/>
          <a:ext cx="8229600" cy="5449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Расчет верхнего предела муниципального внутреннего долга Мугреево-Никольского сельского поселения на 01.01.2019г., 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 по муниципальным гарантиям Мугреево-Никольского сельского поселения,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Долг на 01.01.2018г.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Долг на 01.01.2018г.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Увеличение долга в 2018 году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Увеличение долга в 2018 году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т.ч.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т.ч.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Кредиты банков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гарантий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гарантий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Погашение долга в 2018 году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Погашение долга в 2018 году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т.ч.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Кредиты федерального бюджета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Кредиты банков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Исполнение гарнтий (гарантийный случай)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Долг на 01.01.2019г.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Долг на 01.01.2019г.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Верхний предел муниципального внутреннего долга Мугреево-Никольского сельского поселения по состоянию на 01.01.2020г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1196752"/>
          <a:ext cx="8003232" cy="5386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1584176"/>
                <a:gridCol w="2304256"/>
                <a:gridCol w="1800200"/>
              </a:tblGrid>
              <a:tr h="58638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Расчет верхнего предела муниципального внутреннего долга Мугреево-Никольского сельского поселения на 01.01.2020г.  тыс.руб.,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 по муниципальным гарантиям Мугреево-Никольского сельского поселения, тыс.руб.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Долг на 01.01.2019г.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Долг на 01.01.2019г.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долга в 2019 году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Увеличение долга в 2019 году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т.ч.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т.ч.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Кредиты банков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гарантий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гарантий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Погашение долга в 2019 году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Погашение долга в 2019 году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т.ч.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Кредиты федерального бюджета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Кредиты банков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Исполнение гарнтий (гарантийный случай)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Долг на 01.01.2020г.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Долг на 01.01.2020г.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3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24744"/>
            <a:ext cx="7992888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Материалы подготовлены Администрацией Мугреево-Никольского</a:t>
            </a:r>
          </a:p>
          <a:p>
            <a:pPr algn="ctr"/>
            <a:r>
              <a:rPr lang="ru-RU" dirty="0" smtClean="0"/>
              <a:t> сельского поселения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Контактная информация:</a:t>
            </a:r>
          </a:p>
          <a:p>
            <a:endParaRPr lang="ru-RU" dirty="0" smtClean="0"/>
          </a:p>
          <a:p>
            <a:r>
              <a:rPr lang="ru-RU" dirty="0" smtClean="0"/>
              <a:t>Адрес: Ивановская область, Южский район, с.Мугреево-Никольское,</a:t>
            </a:r>
          </a:p>
          <a:p>
            <a:r>
              <a:rPr lang="ru-RU" dirty="0" smtClean="0"/>
              <a:t> ул. Центральная, д.40</a:t>
            </a:r>
          </a:p>
          <a:p>
            <a:endParaRPr lang="ru-RU" dirty="0" smtClean="0"/>
          </a:p>
          <a:p>
            <a:r>
              <a:rPr lang="ru-RU" dirty="0" smtClean="0"/>
              <a:t>Тел./ факс: (49347) 25-341</a:t>
            </a:r>
          </a:p>
          <a:p>
            <a:endParaRPr lang="ru-RU" dirty="0" smtClean="0"/>
          </a:p>
          <a:p>
            <a:r>
              <a:rPr lang="ru-RU" dirty="0" smtClean="0"/>
              <a:t>Е-</a:t>
            </a:r>
            <a:r>
              <a:rPr lang="en-US" dirty="0" smtClean="0"/>
              <a:t>mail</a:t>
            </a:r>
            <a:r>
              <a:rPr lang="ru-RU" dirty="0" smtClean="0"/>
              <a:t>: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mugreevo_nik_adm@mail.ru</a:t>
            </a:r>
          </a:p>
          <a:p>
            <a:endParaRPr lang="en-US" dirty="0" smtClean="0"/>
          </a:p>
          <a:p>
            <a:r>
              <a:rPr lang="ru-RU" dirty="0" smtClean="0"/>
              <a:t>Официальный сайт: </a:t>
            </a:r>
            <a:r>
              <a:rPr lang="en-US" dirty="0" smtClean="0"/>
              <a:t>http://mugreevo-nik.ru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989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>Прогноз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социально-экономического развития Мугреево-Никольского сельского поселения Южского муниципального района ивановской  области на </a:t>
            </a:r>
            <a:r>
              <a:rPr lang="ru-RU" sz="2200" b="1" dirty="0" smtClean="0"/>
              <a:t>2019-2021 </a:t>
            </a:r>
            <a:r>
              <a:rPr lang="ru-RU" sz="2200" b="1" dirty="0" smtClean="0"/>
              <a:t>годы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24536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/>
              <a:t>  Прогноз социально-экономического  развития подготовлен на основании Бюджетного кодекса, Положения о порядке разработки прогноза социально-экономического развития Мугреево-Никольского сельского поселения,  статистических данных.</a:t>
            </a:r>
          </a:p>
          <a:p>
            <a:pPr algn="ctr"/>
            <a:r>
              <a:rPr lang="ru-RU" sz="1400" b="1" u="sng" dirty="0" smtClean="0"/>
              <a:t>1.Демография и показатели уровня жизни населения</a:t>
            </a:r>
            <a:endParaRPr lang="ru-RU" sz="1400" dirty="0" smtClean="0"/>
          </a:p>
          <a:p>
            <a:pPr algn="just"/>
            <a:r>
              <a:rPr lang="ru-RU" sz="1400" b="1" dirty="0" smtClean="0"/>
              <a:t> </a:t>
            </a:r>
            <a:r>
              <a:rPr lang="ru-RU" sz="1400" dirty="0" smtClean="0"/>
              <a:t>	Общая площадь Мугреево-Никольского сельского поселения составляет  29285 га. и включает в себя 23 населенных пункта.</a:t>
            </a:r>
          </a:p>
          <a:p>
            <a:pPr algn="just"/>
            <a:r>
              <a:rPr lang="ru-RU" sz="1400" dirty="0" smtClean="0"/>
              <a:t>	По данным статистики на 01.01.2018 года в поселении зарегистрировано  по месту жительства 627 человек.</a:t>
            </a:r>
          </a:p>
          <a:p>
            <a:pPr algn="just"/>
            <a:r>
              <a:rPr lang="ru-RU" sz="1400" dirty="0" smtClean="0"/>
              <a:t>	Возрастная структура населения:</a:t>
            </a:r>
          </a:p>
          <a:p>
            <a:pPr algn="just">
              <a:buNone/>
            </a:pPr>
            <a:r>
              <a:rPr lang="ru-RU" sz="1400" dirty="0" smtClean="0"/>
              <a:t>	-численность населения в трудоспособном возрасте –  361 человек;</a:t>
            </a:r>
          </a:p>
          <a:p>
            <a:pPr algn="just">
              <a:buNone/>
            </a:pPr>
            <a:r>
              <a:rPr lang="ru-RU" sz="1400" dirty="0" smtClean="0"/>
              <a:t>	- детей всего –  128 человек, в том числе:  в возрасте до 7 лет   -  38 чел., 7-18 лет –90 чел.</a:t>
            </a:r>
          </a:p>
          <a:p>
            <a:pPr algn="just"/>
            <a:r>
              <a:rPr lang="ru-RU" sz="1400" dirty="0" smtClean="0"/>
              <a:t>	Пенсионеров по старости и инвалидности –216  чел. Число инвалидов, всего - 51 чел., Вдов погибших и умерших участников войны –   1 человека. Репрессированных -2 человека, труженики тыла- 10 человек.</a:t>
            </a:r>
          </a:p>
          <a:p>
            <a:pPr algn="just"/>
            <a:r>
              <a:rPr lang="ru-RU" sz="1400" dirty="0" smtClean="0"/>
              <a:t> 	Из-за суженного спектра возможностей трудоустройства и неудовлетворительного качества среды жизнедеятельности происходит интенсивная миграция конкурентоспособной части населения. </a:t>
            </a:r>
          </a:p>
          <a:p>
            <a:pPr algn="just"/>
            <a:r>
              <a:rPr lang="ru-RU" sz="1400" dirty="0" smtClean="0"/>
              <a:t>Следствием негативных демографических процессов, усугубленных падением объемов производства и его организационно-структурными преобразованиями, становиться потеря трудового потенциала поселения.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260648"/>
            <a:ext cx="7978080" cy="6408712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/>
              <a:t>Доходы населения средние, ниже прожиточного уровня. Основным источником доходов населения являются пенсионные выплаты и доходы, получаемые по месту работы, - это заработная плата и выплаты социального характера, рост которых, по-прежнему является важнейшим фактором обеспечения повышения жизненного уровня населения. </a:t>
            </a:r>
          </a:p>
          <a:p>
            <a:pPr algn="just"/>
            <a:r>
              <a:rPr lang="ru-RU" sz="1400" dirty="0" smtClean="0"/>
              <a:t> Доля неработающего населения в Мугреево-Никольском сельском поселении в трудоспособном возрасте достаточно высока и не может не сказываться отрицательно на социально-экономической сфере поселения. </a:t>
            </a:r>
          </a:p>
          <a:p>
            <a:pPr algn="just"/>
            <a:r>
              <a:rPr lang="ru-RU" sz="1400" dirty="0" smtClean="0"/>
              <a:t>А это ведет в, свою очередь, к тому, что бюджет Мугреево-Никольском сельском поселении недополучает денежные средства, которые формируются за счет поступления от НДФЛ, занятых в организациях поселения работающих.</a:t>
            </a:r>
          </a:p>
          <a:p>
            <a:pPr algn="just"/>
            <a:r>
              <a:rPr lang="ru-RU" sz="1400" dirty="0" smtClean="0"/>
              <a:t>Таким образом, проведенный анализ демографического потенциала Мугреево-Никольского сельского поселения, и вопросов занятости трудоспособного населения показывает, что затронутые проблемы являются сложными и весьма противоречивыми, тесно связаны с экономикой и бюджетом сельского поселения, и их необходимо учитывать при решении задач комплексного территориального развития.</a:t>
            </a:r>
          </a:p>
          <a:p>
            <a:pPr algn="ctr" hangingPunct="0">
              <a:buNone/>
            </a:pPr>
            <a:r>
              <a:rPr lang="ru-RU" sz="1400" b="1" dirty="0" smtClean="0"/>
              <a:t>	</a:t>
            </a:r>
            <a:r>
              <a:rPr lang="ru-RU" sz="1400" b="1" u="sng" dirty="0" smtClean="0"/>
              <a:t>2. Социально-экономическое развитие поселения</a:t>
            </a:r>
            <a:endParaRPr lang="ru-RU" sz="1400" dirty="0" smtClean="0"/>
          </a:p>
          <a:p>
            <a:pPr algn="just"/>
            <a:r>
              <a:rPr lang="ru-RU" sz="1400" dirty="0" smtClean="0"/>
              <a:t>Из основных числящихся производственных предприятий   (включая сельскохозяйственное производство), на территории Мугреево-Никольского сельского поселения расположены:</a:t>
            </a:r>
          </a:p>
          <a:p>
            <a:pPr algn="just"/>
            <a:r>
              <a:rPr lang="ru-RU" sz="1400" dirty="0" smtClean="0"/>
              <a:t>        1.СПК  колхоз «Заря» – в селе Груздево (предприятие по существу- не действующее)</a:t>
            </a:r>
          </a:p>
          <a:p>
            <a:pPr algn="ctr">
              <a:buNone/>
            </a:pPr>
            <a:r>
              <a:rPr lang="ru-RU" sz="1400" dirty="0" smtClean="0"/>
              <a:t> </a:t>
            </a:r>
            <a:r>
              <a:rPr lang="ru-RU" sz="1400" b="1" dirty="0" smtClean="0"/>
              <a:t>	2.1.Показатели социальной сферы.</a:t>
            </a:r>
            <a:endParaRPr lang="ru-RU" sz="1400" dirty="0" smtClean="0"/>
          </a:p>
          <a:p>
            <a:pPr algn="just"/>
            <a:r>
              <a:rPr lang="x-none" sz="1400" smtClean="0"/>
              <a:t>Социальная инфраструктура – система необходимых для жизнеобеспечения человека материальных объектов (зданий, сооружений) и коммуникаций населенного пункта (территории), а также предприятий, учреждений и организаций, оказывающих социальные услуги населению, органов управления и кадров, деятельность которых направлена на удовлетворение общественных потребностей граждан соответственно установленным показателям качества жизни.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6328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	В Мугреево-Никольском сельском поселении два детских дошкольных  учреждения и школы.</a:t>
            </a:r>
          </a:p>
          <a:p>
            <a:r>
              <a:rPr lang="ru-RU" sz="1400" dirty="0" smtClean="0"/>
              <a:t>     	   Население Мугреево-Никольского сельского поселения обслуживается двумя фельдшерско-акушерским пунктом.</a:t>
            </a:r>
          </a:p>
          <a:p>
            <a:r>
              <a:rPr lang="ru-RU" sz="1400" dirty="0" smtClean="0"/>
              <a:t>       	 Сеть </a:t>
            </a:r>
            <a:r>
              <a:rPr lang="ru-RU" sz="1400" dirty="0" err="1" smtClean="0"/>
              <a:t>культурно-досуговых</a:t>
            </a:r>
            <a:r>
              <a:rPr lang="ru-RU" sz="1400" dirty="0" smtClean="0"/>
              <a:t> учреждений поселения представлена 2 библиотеками, 2 клубными учреждениями. В плановом и прогнозном периодах будет продолжена работа по улучшению условий для массового отдыха населения.</a:t>
            </a:r>
          </a:p>
          <a:p>
            <a:r>
              <a:rPr lang="ru-RU" sz="1400" dirty="0" smtClean="0"/>
              <a:t>       	  На территории Мугреево-Никольского сельского поселения имеется 2 отделения связи, 3 магазина.</a:t>
            </a:r>
          </a:p>
          <a:p>
            <a:r>
              <a:rPr lang="ru-RU" sz="1400" dirty="0" smtClean="0"/>
              <a:t>        	 Все население территории Мугреево-Никольском сельского поселения охвачено услугами телефонной связи, мобильной связи, таксофонами.</a:t>
            </a:r>
          </a:p>
          <a:p>
            <a:pPr algn="ctr"/>
            <a:r>
              <a:rPr lang="ru-RU" sz="1400" dirty="0" smtClean="0"/>
              <a:t>    	 </a:t>
            </a:r>
            <a:r>
              <a:rPr lang="ru-RU" sz="1400" b="1" dirty="0" smtClean="0"/>
              <a:t>2.2.Благоустройство</a:t>
            </a:r>
            <a:endParaRPr lang="ru-RU" sz="1400" dirty="0" smtClean="0"/>
          </a:p>
          <a:p>
            <a:r>
              <a:rPr lang="ru-RU" sz="1400" dirty="0" smtClean="0"/>
              <a:t>	В 2019 году будет осуществляться реализация полномочий органов местного самоуправления в части содержания и благоустройства территории. При этом средства бюджета поселения планируется направить на уличное освещение, озеленение. </a:t>
            </a:r>
          </a:p>
          <a:p>
            <a:pPr algn="ctr"/>
            <a:r>
              <a:rPr lang="ru-RU" sz="1400" dirty="0" smtClean="0"/>
              <a:t> 	</a:t>
            </a:r>
            <a:r>
              <a:rPr lang="ru-RU" sz="1400" b="1" dirty="0" smtClean="0"/>
              <a:t>2.5.Связь.</a:t>
            </a:r>
            <a:endParaRPr lang="ru-RU" sz="1400" dirty="0" smtClean="0"/>
          </a:p>
          <a:p>
            <a:r>
              <a:rPr lang="ru-RU" sz="1400" dirty="0" smtClean="0"/>
              <a:t>	Население обеспечено телефонной сетью общего пользования. Во всех населенных пунктах находятся действующие таксофоны. </a:t>
            </a:r>
          </a:p>
          <a:p>
            <a:r>
              <a:rPr lang="ru-RU" sz="1400" dirty="0" smtClean="0"/>
              <a:t>	Общественные здания телефонизированы на 100 процентов.</a:t>
            </a:r>
          </a:p>
          <a:p>
            <a:r>
              <a:rPr lang="ru-RU" sz="1400" dirty="0" smtClean="0"/>
              <a:t>	Почтовые отделения связи  имеются на территории поселения в с.Мугреево-Никольское и с.Груздево. </a:t>
            </a:r>
          </a:p>
          <a:p>
            <a:r>
              <a:rPr lang="ru-RU" sz="1400" dirty="0" smtClean="0"/>
              <a:t> 	Вышек сотовой связи 1: с.Мугреево-Никольское. </a:t>
            </a:r>
          </a:p>
          <a:p>
            <a:r>
              <a:rPr lang="ru-RU" sz="1400" dirty="0" smtClean="0"/>
              <a:t>	 Радиосеть – не сохранилась.</a:t>
            </a:r>
          </a:p>
          <a:p>
            <a:r>
              <a:rPr lang="ru-RU" dirty="0" smtClean="0"/>
              <a:t>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1761</TotalTime>
  <Words>6029</Words>
  <Application>Microsoft Office PowerPoint</Application>
  <PresentationFormat>Экран (4:3)</PresentationFormat>
  <Paragraphs>1398</Paragraphs>
  <Slides>66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67" baseType="lpstr">
      <vt:lpstr>Поток</vt:lpstr>
      <vt:lpstr> БЮДЖЕТ ДЛЯ ГРАЖДАН</vt:lpstr>
      <vt:lpstr>                      ЧТО ТАКОЕ «БЮДЖЕТ ДЛЯ ГРАЖДАН»   «Бюджет для граждан» – аналитический документ, разрабатываемый в целях предоставления гражданам актуальной информации о проекте бюджета Мугреево-Никольского сельского поселения в формате, доступном для широкого круга пользователей.   В представленной информации отражены положения проекта бюджета Мугреево-Никольского сельского поселения на предстоящие три года: 2019 год и 2020-2021 годы.   «Бюджет для граждан» нацелен на получение обратной связи от граждан, которым интересны современные проблемы муниципальных финансов в Мугреево-Никольском сельском поселении. </vt:lpstr>
      <vt:lpstr>Слайд 3</vt:lpstr>
      <vt:lpstr>Какие этапы проходит проект бюджета? </vt:lpstr>
      <vt:lpstr>Основные направления бюджетной и налоговой политики Мугреево-Никольского сельского поселения на 2019 год и на период до 2021 года </vt:lpstr>
      <vt:lpstr>Прогноз социально-экономического развития Мугреево-Никольского сельского поселения</vt:lpstr>
      <vt:lpstr>Прогноз социально-экономического развития Мугреево-Никольского сельского поселения Южского муниципального района ивановской  области на 2019-2021 годы</vt:lpstr>
      <vt:lpstr>Слайд 8</vt:lpstr>
      <vt:lpstr>Слайд 9</vt:lpstr>
      <vt:lpstr>ОСНОВНЫЕ ПОКАЗАТЕЛИ  ПРОГНОЗА  социально-экономического развития  Мугреево-Никольского сельского поселения на 2019-2021 годы</vt:lpstr>
      <vt:lpstr>Слайд 11</vt:lpstr>
      <vt:lpstr>Прогноз основных характеристик бюджета  Мугреево-Никольского сельского поселения                                                                                                                              (тыс.руб.)</vt:lpstr>
      <vt:lpstr>Слайд 13</vt:lpstr>
      <vt:lpstr>Структура и динамика налоговых и неналоговых доходов  в 2016 – 2021 годах</vt:lpstr>
      <vt:lpstr>Структура налоговых доходов на 2019 год</vt:lpstr>
      <vt:lpstr>Структура и динамика безвозмездных поступлений  в 2016 - 2021 годах</vt:lpstr>
      <vt:lpstr>Структура безвозмездных поступлений  на 2019 год</vt:lpstr>
      <vt:lpstr>Доходы бюджета Мугреево-Никольского сельского поселения по кодам классификации доходов бюджетов на 2019 год и на плановый период 2020 и 2021 годов</vt:lpstr>
      <vt:lpstr>Доходы бюджета Мугреево-Никольского сельского поселения по кодам классификации доходов бюджетов на 2019 год и на плановый период 2020 и 2021 годов</vt:lpstr>
      <vt:lpstr>Доходы бюджета Мугреево-Никольского сельского поселения по кодам классификации доходов бюджетов на 2019 год и на плановый период 2020 и 2021 годов</vt:lpstr>
      <vt:lpstr>Доходы бюджета Мугреево-Никольского сельского поселения по кодам классификации доходов бюджетов на 2018 год и на плановый период 2019 и 2020 годов</vt:lpstr>
      <vt:lpstr>Доходы бюджета Мугреево-Никольского сельского поселения по кодам классификации доходов бюджетов на 2019 год и на плановый период 2020 и 2021 годов</vt:lpstr>
      <vt:lpstr>Доходы бюджета Мугреево-Никольского сельского поселения по кодам классификации доходов бюджетов на 2019 год и на плановый период 2020 и 2021 годов</vt:lpstr>
      <vt:lpstr>Доходы бюджета Мугреево-Никольского сельского поселения по кодам классификации доходов бюджетов на 2019 год и на плановый период 2020 и 2021 годов</vt:lpstr>
      <vt:lpstr>Доходы бюджета Мугреево-Никольского сельского поселения по кодам классификации доходов бюджетов на 2019 год и на плановый период 2020 и 2021 годов</vt:lpstr>
      <vt:lpstr>Доходы бюджета Мугреево-Никольского сельского поселения по кодам классификации доходов бюджетов на 2019 год и на плановый период 2020 и 2021 годов</vt:lpstr>
      <vt:lpstr>Доходы бюджета Мугреево-Никольского сельского поселения по кодам классификации доходов бюджетов на 2019 год и на плановый период 2020 и 2021 годов</vt:lpstr>
      <vt:lpstr>Доходы бюджета Мугреево-Никольского сельского поселения по кодам классификации доходов бюджетов на 2019 год и на плановый период 2020 и 2021 годов</vt:lpstr>
      <vt:lpstr>Структура расходов бюджета по основным направлениям на 2019 год</vt:lpstr>
      <vt:lpstr>Бюджет Мугреево-Никольского сельского поселения на 2019 – 2021 годы – программный бюджет</vt:lpstr>
      <vt:lpstr>Структура расходов бюджета  Мугреево-Никольского сельского поселения</vt:lpstr>
      <vt:lpstr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 </vt:lpstr>
      <vt:lpstr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 </vt:lpstr>
      <vt:lpstr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 </vt:lpstr>
      <vt:lpstr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 </vt:lpstr>
      <vt:lpstr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 </vt:lpstr>
      <vt:lpstr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 </vt:lpstr>
      <vt:lpstr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 </vt:lpstr>
      <vt:lpstr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 </vt:lpstr>
      <vt:lpstr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 </vt:lpstr>
      <vt:lpstr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 </vt:lpstr>
      <vt:lpstr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 </vt:lpstr>
      <vt:lpstr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 </vt:lpstr>
      <vt:lpstr>Распределение бюджетных ассигнований бюджета Мугреево-Никольского сельского поселения по целевым статьям (муниципальным программам и непрограммным направлениям деятельности), группам  видов расходов  классификации расходов бюджетов на 2019 год. </vt:lpstr>
      <vt:lpstr>Перечень муниципальных программ  Мугреево-Никольского сельского поселения</vt:lpstr>
      <vt:lpstr>Структура расходов в рамках муниципальных программ Мугреево-Никольского сельского поселения на 2019 год</vt:lpstr>
      <vt:lpstr>Динамика расходов в рамках муниципальных программ Мугреево-Никольского сельского поселения в 2018-2020 годах</vt:lpstr>
      <vt:lpstr>МУНИЦИПАЛЬНАЯ ЦЕЛЕВАЯ ПРОГРАММА  «Развитие местного самоуправления  в Мугреево-Никольском сельском поселении на 2019-2021 годы»</vt:lpstr>
      <vt:lpstr>МУНИЦИПАЛЬНАЯ ЦЕЛЕВАЯ ПРОГРАММА  «Развитие местного самоуправления  в Мугреево-Никольском сельском поселении на 2019-2021 годы»</vt:lpstr>
      <vt:lpstr>Целевые индикаторы программы</vt:lpstr>
      <vt:lpstr>Муниципальная целевая программа «Обеспечение пожарной безопасности Мугреево-Никольского сельского поселения Южского муниципального района на 2019-2021 годы» </vt:lpstr>
      <vt:lpstr>Целевые индикаторы программы</vt:lpstr>
      <vt:lpstr>Муниципальная целевая программа «Благоустройство Мугреево-Никольского  сельского поселения  на 2019-2021годы»</vt:lpstr>
      <vt:lpstr>Целевые индикаторы программы</vt:lpstr>
      <vt:lpstr>Муниципальная целевая программа «Развитие культуры в Мугреево-Никольском сельском поселении на 2019-2021 годы»</vt:lpstr>
      <vt:lpstr>Целевые индикаторы программы</vt:lpstr>
      <vt:lpstr>Муниципальная программа Мугреево-Никольского сельского поселения «Военно-патриотическое воспитание несовершеннолетних и молодежи Мугреево-Никольского  сельского поселения  на 2019 – 2021 годы»</vt:lpstr>
      <vt:lpstr>Целевые индикаторы программы</vt:lpstr>
      <vt:lpstr>Структура непрограммных направлений расходов на 2019 год</vt:lpstr>
      <vt:lpstr>  Программа муниципальных внутренних заимствований Мугреево-Никольского сельского поселения на 2019 год и на плановый  период 2020 и 2021 годов </vt:lpstr>
      <vt:lpstr>Программа муниципальных гарантий Мугреево-Никольского сельского поселения в валюте Российской Федерации на 2019 год и плановый период 2020 и 2021 годов   1.1.Перечень подлежащих предоставлению муниципальных гарантий   Мугреево-Никольского сельского поселения в 2019-2021 годах  </vt:lpstr>
      <vt:lpstr>Муниципальный долг</vt:lpstr>
      <vt:lpstr>Слайд 63</vt:lpstr>
      <vt:lpstr>Верхний предел муниципального внутреннего долга Мугреево-Никольского сельского поселения на 01.01.2019</vt:lpstr>
      <vt:lpstr>Верхний предел муниципального внутреннего долга Мугреево-Никольского сельского поселения по состоянию на 01.01.2020г</vt:lpstr>
      <vt:lpstr>Слайд 66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admin</dc:creator>
  <cp:lastModifiedBy>1</cp:lastModifiedBy>
  <cp:revision>170</cp:revision>
  <dcterms:created xsi:type="dcterms:W3CDTF">2014-11-15T11:40:17Z</dcterms:created>
  <dcterms:modified xsi:type="dcterms:W3CDTF">2019-04-23T09:30:51Z</dcterms:modified>
</cp:coreProperties>
</file>